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Open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0" roundtripDataSignature="AMtx7mi0lkR+Iyr77w7plU5S8l/ZATI2C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OpenSans-bold.fntdata"/><Relationship Id="rId14" Type="http://schemas.openxmlformats.org/officeDocument/2006/relationships/slide" Target="slides/slide9.xml"/><Relationship Id="rId36" Type="http://schemas.openxmlformats.org/officeDocument/2006/relationships/font" Target="fonts/OpenSans-regular.fntdata"/><Relationship Id="rId17" Type="http://schemas.openxmlformats.org/officeDocument/2006/relationships/slide" Target="slides/slide12.xml"/><Relationship Id="rId39" Type="http://schemas.openxmlformats.org/officeDocument/2006/relationships/font" Target="fonts/OpenSans-boldItalic.fntdata"/><Relationship Id="rId16" Type="http://schemas.openxmlformats.org/officeDocument/2006/relationships/slide" Target="slides/slide11.xml"/><Relationship Id="rId38" Type="http://schemas.openxmlformats.org/officeDocument/2006/relationships/font" Target="fonts/OpenSans-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G3IL0J3XMbA"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 name="Google Shape;5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t>Avvia una conversazione con le e i docenti, servendoti degli spunti seguenti.</a:t>
            </a:r>
            <a:endParaRPr/>
          </a:p>
          <a:p>
            <a:pPr indent="-317500" lvl="0" marL="457200" rtl="0" algn="l">
              <a:lnSpc>
                <a:spcPct val="90000"/>
              </a:lnSpc>
              <a:spcBef>
                <a:spcPts val="1000"/>
              </a:spcBef>
              <a:spcAft>
                <a:spcPts val="0"/>
              </a:spcAft>
              <a:buSzPts val="1400"/>
              <a:buChar char="●"/>
            </a:pPr>
            <a:r>
              <a:rPr lang="en-US"/>
              <a:t>Pensate alla vostra esperienza scolastica: </a:t>
            </a:r>
            <a:r>
              <a:rPr lang="en-US"/>
              <a:t>in</a:t>
            </a:r>
            <a:r>
              <a:rPr lang="en-US"/>
              <a:t> che modo i metodi tradizionali, come la memorizzazione e le lezioni frontali, hanno influito sul vostro interesse per materie come la matematica o l’informatica?</a:t>
            </a:r>
            <a:endParaRPr/>
          </a:p>
          <a:p>
            <a:pPr indent="-317500" lvl="0" marL="457200" rtl="0" algn="l">
              <a:lnSpc>
                <a:spcPct val="90000"/>
              </a:lnSpc>
              <a:spcBef>
                <a:spcPts val="0"/>
              </a:spcBef>
              <a:spcAft>
                <a:spcPts val="0"/>
              </a:spcAft>
              <a:buSzPts val="1400"/>
              <a:buChar char="●"/>
            </a:pPr>
            <a:r>
              <a:rPr lang="en-US"/>
              <a:t>Nella vostra esperienza da docenti, quanto ritenete efficaci i metodi tradizionali nel mantenere l’interesse a lungo termine delle e degli studenti?</a:t>
            </a:r>
            <a:endParaRPr/>
          </a:p>
          <a:p>
            <a:pPr indent="-317500" lvl="0" marL="457200" rtl="0" algn="l">
              <a:lnSpc>
                <a:spcPct val="90000"/>
              </a:lnSpc>
              <a:spcBef>
                <a:spcPts val="0"/>
              </a:spcBef>
              <a:spcAft>
                <a:spcPts val="0"/>
              </a:spcAft>
              <a:buSzPts val="1400"/>
              <a:buChar char="●"/>
            </a:pPr>
            <a:r>
              <a:rPr lang="en-US"/>
              <a:t>Avete notato cambiamenti rilevanti nella motivazione o nella partecipazione delle e degli studenti quando lavorano su compiti autentici e pratici?</a:t>
            </a:r>
            <a:endParaRPr/>
          </a:p>
          <a:p>
            <a:pPr indent="-298450" lvl="0" marL="457200" rtl="0" algn="l">
              <a:lnSpc>
                <a:spcPct val="115000"/>
              </a:lnSpc>
              <a:spcBef>
                <a:spcPts val="0"/>
              </a:spcBef>
              <a:spcAft>
                <a:spcPts val="0"/>
              </a:spcAft>
              <a:buClr>
                <a:schemeClr val="dk1"/>
              </a:buClr>
              <a:buSzPts val="1100"/>
              <a:buChar char="●"/>
            </a:pPr>
            <a:r>
              <a:rPr lang="en-US"/>
              <a:t>Quali ostacoli dovete affrontare nel tentativo di rendere le vostre lezioni rilevanti nel mondo reale?</a:t>
            </a:r>
            <a:endParaRPr/>
          </a:p>
          <a:p>
            <a:pPr indent="-317500" lvl="0" marL="457200" rtl="0" algn="l">
              <a:lnSpc>
                <a:spcPct val="115000"/>
              </a:lnSpc>
              <a:spcBef>
                <a:spcPts val="0"/>
              </a:spcBef>
              <a:spcAft>
                <a:spcPts val="0"/>
              </a:spcAft>
              <a:buSzPts val="1400"/>
              <a:buChar char="●"/>
            </a:pPr>
            <a:r>
              <a:rPr lang="en-US"/>
              <a:t>Il quadro di TINKER presenta 9 elementi dell’apprendimento autentico. Quali di questi utilizzate già nel vostro metodo di insegnamento? Fornite un esempio.</a:t>
            </a:r>
            <a:endParaRPr/>
          </a:p>
          <a:p>
            <a:pPr indent="-317500" lvl="0" marL="457200" rtl="0" algn="l">
              <a:lnSpc>
                <a:spcPct val="115000"/>
              </a:lnSpc>
              <a:spcBef>
                <a:spcPts val="0"/>
              </a:spcBef>
              <a:spcAft>
                <a:spcPts val="0"/>
              </a:spcAft>
              <a:buSzPts val="1400"/>
              <a:buChar char="●"/>
            </a:pPr>
            <a:r>
              <a:rPr lang="en-US"/>
              <a:t>Quali di questi elementi ritenete </a:t>
            </a:r>
            <a:r>
              <a:rPr lang="en-US"/>
              <a:t>particolarmente</a:t>
            </a:r>
            <a:r>
              <a:rPr lang="en-US"/>
              <a:t> complessi da integrare al vostro piano delle lezioni? Perché?</a:t>
            </a:r>
            <a:endParaRPr/>
          </a:p>
          <a:p>
            <a:pPr indent="-317500" lvl="0" marL="457200" rtl="0" algn="l">
              <a:lnSpc>
                <a:spcPct val="115000"/>
              </a:lnSpc>
              <a:spcBef>
                <a:spcPts val="0"/>
              </a:spcBef>
              <a:spcAft>
                <a:spcPts val="0"/>
              </a:spcAft>
              <a:buSzPts val="1400"/>
              <a:buChar char="●"/>
            </a:pPr>
            <a:r>
              <a:rPr lang="en-US"/>
              <a:t>Come potrebbero risultare le idee del </a:t>
            </a:r>
            <a:r>
              <a:rPr i="1" lang="en-US"/>
              <a:t>contesto autentico</a:t>
            </a:r>
            <a:r>
              <a:rPr lang="en-US"/>
              <a:t> o della </a:t>
            </a:r>
            <a:r>
              <a:rPr i="1" lang="en-US"/>
              <a:t>prestazione esperta</a:t>
            </a:r>
            <a:r>
              <a:rPr lang="en-US"/>
              <a:t> nella vostra pratica di insegnamento dell’informatica?</a:t>
            </a:r>
            <a:endParaRPr/>
          </a:p>
        </p:txBody>
      </p:sp>
      <p:sp>
        <p:nvSpPr>
          <p:cNvPr id="138" name="Google Shape;13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1000"/>
              </a:spcAft>
              <a:buClr>
                <a:schemeClr val="dk1"/>
              </a:buClr>
              <a:buSzPts val="1100"/>
              <a:buFont typeface="Arial"/>
              <a:buNone/>
            </a:pPr>
            <a:r>
              <a:rPr lang="en-US" sz="1100" u="sng">
                <a:solidFill>
                  <a:srgbClr val="1155CC"/>
                </a:solidFill>
                <a:hlinkClick r:id="rId2">
                  <a:extLst>
                    <a:ext uri="{A12FA001-AC4F-418D-AE19-62706E023703}">
                      <ahyp:hlinkClr val="tx"/>
                    </a:ext>
                  </a:extLst>
                </a:hlinkClick>
              </a:rPr>
              <a:t>https://www.youtube.com/watch?v=G3IL0J3XMbA</a:t>
            </a:r>
            <a:endParaRPr/>
          </a:p>
        </p:txBody>
      </p:sp>
      <p:sp>
        <p:nvSpPr>
          <p:cNvPr id="161" name="Google Shape;161;p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70" name="Google Shape;170;p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0" name="Google Shape;180;p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6c84e34575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g36c84e34575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t>Avviare una discussione con le e i docenti, servendovi delle domande qui di seguito.</a:t>
            </a:r>
            <a:br>
              <a:rPr lang="en-US"/>
            </a:br>
            <a:endParaRPr/>
          </a:p>
          <a:p>
            <a:pPr indent="-317500" lvl="0" marL="457200" rtl="0" algn="l">
              <a:lnSpc>
                <a:spcPct val="90000"/>
              </a:lnSpc>
              <a:spcBef>
                <a:spcPts val="1000"/>
              </a:spcBef>
              <a:spcAft>
                <a:spcPts val="0"/>
              </a:spcAft>
              <a:buSzPts val="1400"/>
              <a:buChar char="●"/>
            </a:pPr>
            <a:r>
              <a:rPr lang="en-US"/>
              <a:t>Pensate alla vostra esperienza scolastica: in che modo i metodi tradizionali, come la memorizzazione e le lezioni frontali, hanno influito sul vostro interesse per materie come la matematica o l’informatica?</a:t>
            </a:r>
            <a:endParaRPr/>
          </a:p>
          <a:p>
            <a:pPr indent="-317500" lvl="0" marL="457200" rtl="0" algn="l">
              <a:lnSpc>
                <a:spcPct val="90000"/>
              </a:lnSpc>
              <a:spcBef>
                <a:spcPts val="0"/>
              </a:spcBef>
              <a:spcAft>
                <a:spcPts val="0"/>
              </a:spcAft>
              <a:buSzPts val="1400"/>
              <a:buChar char="●"/>
            </a:pPr>
            <a:r>
              <a:rPr lang="en-US"/>
              <a:t>Nella vostra esperienza da docenti, quanto ritenete efficaci i metodi tradizionali nel mantenere l’interesse a lungo termine delle e degli studenti?</a:t>
            </a:r>
            <a:endParaRPr/>
          </a:p>
          <a:p>
            <a:pPr indent="-317500" lvl="0" marL="457200" rtl="0" algn="l">
              <a:lnSpc>
                <a:spcPct val="90000"/>
              </a:lnSpc>
              <a:spcBef>
                <a:spcPts val="0"/>
              </a:spcBef>
              <a:spcAft>
                <a:spcPts val="0"/>
              </a:spcAft>
              <a:buSzPts val="1400"/>
              <a:buChar char="●"/>
            </a:pPr>
            <a:r>
              <a:rPr lang="en-US"/>
              <a:t>Avete notato cambiamenti rilevanti nella motivazione o nella partecipazione delle e degli studenti quando lavorano su compiti autentici e pratici?</a:t>
            </a:r>
            <a:endParaRPr/>
          </a:p>
          <a:p>
            <a:pPr indent="-298450" lvl="0" marL="457200" rtl="0" algn="l">
              <a:lnSpc>
                <a:spcPct val="115000"/>
              </a:lnSpc>
              <a:spcBef>
                <a:spcPts val="0"/>
              </a:spcBef>
              <a:spcAft>
                <a:spcPts val="0"/>
              </a:spcAft>
              <a:buClr>
                <a:schemeClr val="dk1"/>
              </a:buClr>
              <a:buSzPts val="1100"/>
              <a:buChar char="●"/>
            </a:pPr>
            <a:r>
              <a:rPr lang="en-US"/>
              <a:t>Quali ostacoli dovete affrontare nel tentativo di rendere le vostre lezioni rilevanti nel mondo reale?</a:t>
            </a:r>
            <a:endParaRPr/>
          </a:p>
          <a:p>
            <a:pPr indent="-317500" lvl="0" marL="457200" rtl="0" algn="l">
              <a:lnSpc>
                <a:spcPct val="115000"/>
              </a:lnSpc>
              <a:spcBef>
                <a:spcPts val="0"/>
              </a:spcBef>
              <a:spcAft>
                <a:spcPts val="0"/>
              </a:spcAft>
              <a:buSzPts val="1400"/>
              <a:buChar char="●"/>
            </a:pPr>
            <a:r>
              <a:rPr lang="en-US"/>
              <a:t>Il quadro di TINKER presenta 9 elementi dell’apprendimento autentico. Quali di questi utilizzate già nel vostro metodo di insegnamento? Fornite un esempio.</a:t>
            </a:r>
            <a:endParaRPr/>
          </a:p>
          <a:p>
            <a:pPr indent="-317500" lvl="0" marL="457200" rtl="0" algn="l">
              <a:lnSpc>
                <a:spcPct val="115000"/>
              </a:lnSpc>
              <a:spcBef>
                <a:spcPts val="0"/>
              </a:spcBef>
              <a:spcAft>
                <a:spcPts val="0"/>
              </a:spcAft>
              <a:buSzPts val="1400"/>
              <a:buChar char="●"/>
            </a:pPr>
            <a:r>
              <a:rPr lang="en-US"/>
              <a:t>Quali di questi elementi ritenete prarticolarmente complessi da integrare al vostro piano delle lezioni? Perché?</a:t>
            </a:r>
            <a:endParaRPr/>
          </a:p>
          <a:p>
            <a:pPr indent="-317500" lvl="0" marL="457200" rtl="0" algn="l">
              <a:lnSpc>
                <a:spcPct val="115000"/>
              </a:lnSpc>
              <a:spcBef>
                <a:spcPts val="0"/>
              </a:spcBef>
              <a:spcAft>
                <a:spcPts val="0"/>
              </a:spcAft>
              <a:buSzPts val="1400"/>
              <a:buChar char="●"/>
            </a:pPr>
            <a:r>
              <a:rPr lang="en-US"/>
              <a:t>Come potrebbero risultare le idee del </a:t>
            </a:r>
            <a:r>
              <a:rPr i="1" lang="en-US"/>
              <a:t>contesto autentico</a:t>
            </a:r>
            <a:r>
              <a:rPr lang="en-US"/>
              <a:t> o della </a:t>
            </a:r>
            <a:r>
              <a:rPr i="1" lang="en-US"/>
              <a:t>prestazione esperta</a:t>
            </a:r>
            <a:r>
              <a:rPr lang="en-US"/>
              <a:t> nella vostra pratica di insegnamento dell’informatica?</a:t>
            </a:r>
            <a:endParaRPr/>
          </a:p>
        </p:txBody>
      </p:sp>
      <p:sp>
        <p:nvSpPr>
          <p:cNvPr id="187" name="Google Shape;187;g36c84e34575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400"/>
              <a:buNone/>
            </a:pPr>
            <a:r>
              <a:rPr lang="en-US"/>
              <a:t>Inserire qui il testo completo per il personale formatore.</a:t>
            </a:r>
            <a:endParaRPr>
              <a:solidFill>
                <a:srgbClr val="2B454E"/>
              </a:solidFill>
            </a:endParaRPr>
          </a:p>
        </p:txBody>
      </p:sp>
      <p:sp>
        <p:nvSpPr>
          <p:cNvPr id="210" name="Google Shape;210;p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23" name="Google Shape;223;p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Google Shape;235;p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36" name="Google Shape;236;p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49" name="Google Shape;249;p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62" name="Google Shape;262;p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 name="Google Shape;6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75" name="Google Shape;275;p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88" name="Google Shape;288;p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301" name="Google Shape;301;p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314" name="Google Shape;314;p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6" name="Google Shape;32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03200" lvl="0" marL="571500" rtl="0" algn="l">
              <a:lnSpc>
                <a:spcPct val="90000"/>
              </a:lnSpc>
              <a:spcBef>
                <a:spcPts val="1000"/>
              </a:spcBef>
              <a:spcAft>
                <a:spcPts val="0"/>
              </a:spcAft>
              <a:buClr>
                <a:srgbClr val="2B454E"/>
              </a:buClr>
              <a:buSzPts val="2200"/>
              <a:buFont typeface="Arial"/>
              <a:buNone/>
            </a:pPr>
            <a:r>
              <a:rPr lang="en-US" sz="2200">
                <a:solidFill>
                  <a:srgbClr val="2B454E"/>
                </a:solidFill>
              </a:rPr>
              <a:t>Quando vengono delineati i principi dell’apprendimento autentico, si dovrebbe documentare il passaggio dalla scuola primaria a quella secondaria di primo grado. Ad esempio, il personale docente potrebbe prendere in considerazione quanto segue:</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sz="2200">
                <a:solidFill>
                  <a:srgbClr val="2B454E"/>
                </a:solidFill>
              </a:rPr>
              <a:t>● Compiti e attività autentiche: l’apprendimento autentico evidenzia l’uso di compiti complessi, mal definiti che riflettono situazioni del mondo reale. Per le e gli studenti più giovani (scuola primaria), i compiti potrebbe iniziare come attività basate sulla scoperta, consentendo loro di esplorare gli argomenti secondo una struttura. Con il passaggio alla scuola secondaria, i compiti diventano più complessi, richiedendo alle e agli studenti di confrontarsi direttamente con concetti astratti come l’informatica, stimolando lo sviluppo di competenze di problem solving e di pensiero critico. </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sz="2200">
                <a:solidFill>
                  <a:srgbClr val="2B454E"/>
                </a:solidFill>
              </a:rPr>
              <a:t>● </a:t>
            </a:r>
            <a:r>
              <a:rPr lang="en-US" sz="2200">
                <a:solidFill>
                  <a:srgbClr val="2B454E"/>
                </a:solidFill>
              </a:rPr>
              <a:t>Scaffolding: le fasi iniziali dell’educazione comportano un significativo scaffolding, in cui il personale docente sostiene i processi di apprendimento delle e degli studenti. Nel passaggio alla scuola secondaria, le e gli studenti diventano più autonomi dell’apprendimento. Gli ambienti di apprendimento autentico supportano questa transizione, promuovendo il pensiero indipendente, in particolare tramite l’interazione con contenuti sempre più astratti e specifici per le discipline.</a:t>
            </a:r>
            <a:endParaRPr/>
          </a:p>
        </p:txBody>
      </p:sp>
      <p:sp>
        <p:nvSpPr>
          <p:cNvPr id="334" name="Google Shape;334;p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0" name="Google Shape;340;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7" name="Google Shape;347;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5" name="Google Shape;355;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62" name="Google Shape;362;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 name="Google Shape;7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8" name="Google Shape;36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 name="Google Shape;7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78" name="Google Shape;7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 name="Google Shape;8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Inserire qui il testo completo per il personale formatore.</a:t>
            </a:r>
            <a:endParaRPr/>
          </a:p>
        </p:txBody>
      </p:sp>
      <p:sp>
        <p:nvSpPr>
          <p:cNvPr id="85" name="Google Shape;8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Inserire qui il testo completo per il personale formatore.</a:t>
            </a:r>
            <a:endParaRPr/>
          </a:p>
          <a:p>
            <a:pPr indent="0" lvl="0" marL="0" rtl="0" algn="l">
              <a:lnSpc>
                <a:spcPct val="90000"/>
              </a:lnSpc>
              <a:spcBef>
                <a:spcPts val="1000"/>
              </a:spcBef>
              <a:spcAft>
                <a:spcPts val="0"/>
              </a:spcAft>
              <a:buSzPts val="1400"/>
              <a:buNone/>
            </a:pPr>
            <a:r>
              <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95" name="Google Shape;95;p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7500" lvl="0" marL="457200" marR="0" rtl="0" algn="l">
              <a:lnSpc>
                <a:spcPct val="100000"/>
              </a:lnSpc>
              <a:spcBef>
                <a:spcPts val="0"/>
              </a:spcBef>
              <a:spcAft>
                <a:spcPts val="0"/>
              </a:spcAft>
              <a:buClr>
                <a:srgbClr val="2B454E"/>
              </a:buClr>
              <a:buSzPts val="1400"/>
              <a:buChar char="●"/>
            </a:pPr>
            <a:r>
              <a:rPr lang="en-US">
                <a:solidFill>
                  <a:srgbClr val="2B454E"/>
                </a:solidFill>
              </a:rPr>
              <a:t>I modelli dell’apprendimento tradizionale sono principalmente incentrati sui concetti astratti, sulla memorizzazione e sull’istruzione contestualizzata (Resnick 1987).</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È comune, nelle scuole, osservare le e gli studenti apprendere a partire da materiali relativi a conoscenze astratte, con l’assunto che siano in grado di collegare i concetti e le conoscenze acquisite alla vita reale in un secondo momento, il che porta alla produzione di “conoscenza inerte”, ossia informazioni apprese ma non applicate</a:t>
            </a:r>
            <a:r>
              <a:rPr lang="en-US">
                <a:solidFill>
                  <a:srgbClr val="2B454E"/>
                </a:solidFill>
              </a:rPr>
              <a:t> (Whitehead, 1932). </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Come mostra l’immagine, i</a:t>
            </a:r>
            <a:r>
              <a:rPr lang="en-US">
                <a:solidFill>
                  <a:srgbClr val="2B454E"/>
                </a:solidFill>
              </a:rPr>
              <a:t> modelli </a:t>
            </a:r>
            <a:r>
              <a:rPr lang="en-US">
                <a:solidFill>
                  <a:srgbClr val="2B454E"/>
                </a:solidFill>
              </a:rPr>
              <a:t>dell’apprendimento tradizionale sono tipicamente uniformi, limitati e rigidi. Le e gli studenti apprendono informazioni in maniera passiva in blocchi isolati e, secondo Cole (1990) ed Herrington e Oliver (2000), spesso reputano la conoscenza puramente formativa, salvo se contestualmente applicata.</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Il modello dell’apprendimento autentico si fonda sui modelli tradizionali, in quanto fornisce esperienze di apprendimento autentico che si servono di esempi reali e contestualmente applicabili.</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In questo modello, l’apprendimento è messo in pratica secondo metodi complessi e variegati, le e gli studenti possono applicare in maniera diretta le conoscenze acquisite in maniera dinamica, collaborativa e significativa </a:t>
            </a:r>
            <a:r>
              <a:rPr lang="en-US">
                <a:solidFill>
                  <a:srgbClr val="2B454E"/>
                </a:solidFill>
              </a:rPr>
              <a:t>(Brown, 1997, Cole 1990, Herrington &amp; Oliver, 2000)</a:t>
            </a:r>
            <a:r>
              <a:rPr lang="en-US">
                <a:solidFill>
                  <a:srgbClr val="2B454E"/>
                </a:solidFill>
              </a:rPr>
              <a:t>.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4" name="Google Shape;104;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100"/>
              <a:buFont typeface="Arial"/>
              <a:buNone/>
            </a:pPr>
            <a:r>
              <a:rPr lang="en-US" sz="2200">
                <a:solidFill>
                  <a:srgbClr val="2B454E"/>
                </a:solidFill>
              </a:rPr>
              <a:t>Il modello dell’apprendimento autentico è in contrasto con gli approcci tradizionali basati sulla memorizzazione meccanica e promuove una comprensione approfondita tramite il costruttivismo (Piaget, 1975) e il costruttivismo sociale (Vygotsky, 1978), l’apprendimento situato (Lave &amp; Wenger, 1991; Lave, 1988), le comunità di pratica (Stein et al., 2004) e le comunità di apprendimento (Scardamalia &amp; Bereiter, 1994).</a:t>
            </a:r>
            <a:endParaRPr sz="2200">
              <a:solidFill>
                <a:srgbClr val="2B454E"/>
              </a:solidFill>
            </a:endParaRPr>
          </a:p>
          <a:p>
            <a:pPr indent="0" lvl="0" marL="0" rtl="0" algn="l">
              <a:lnSpc>
                <a:spcPct val="90000"/>
              </a:lnSpc>
              <a:spcBef>
                <a:spcPts val="1000"/>
              </a:spcBef>
              <a:spcAft>
                <a:spcPts val="0"/>
              </a:spcAft>
              <a:buClr>
                <a:schemeClr val="dk1"/>
              </a:buClr>
              <a:buSzPts val="1100"/>
              <a:buFont typeface="Arial"/>
              <a:buNone/>
            </a:pPr>
            <a:r>
              <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t/>
            </a:r>
            <a:endParaRPr sz="2200">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2" name="Google Shape;112;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a:p>
        </p:txBody>
      </p:sp>
      <p:sp>
        <p:nvSpPr>
          <p:cNvPr id="131" name="Google Shape;131;p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7.png"/><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3.jpg"/><Relationship Id="rId4" Type="http://schemas.openxmlformats.org/officeDocument/2006/relationships/image" Target="../media/image17.png"/><Relationship Id="rId5"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4.png"/><Relationship Id="rId13" Type="http://schemas.openxmlformats.org/officeDocument/2006/relationships/image" Target="../media/image15.png"/><Relationship Id="rId12"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13.jpg"/><Relationship Id="rId7" Type="http://schemas.openxmlformats.org/officeDocument/2006/relationships/image" Target="../media/image11.png"/><Relationship Id="rId8"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3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32"/>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32"/>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3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3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33"/>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33"/>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33"/>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33"/>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33"/>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33"/>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33"/>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3"/>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33"/>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3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36"/>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36"/>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36"/>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36"/>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36"/>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36"/>
          <p:cNvGrpSpPr/>
          <p:nvPr/>
        </p:nvGrpSpPr>
        <p:grpSpPr>
          <a:xfrm>
            <a:off x="2179811" y="4729766"/>
            <a:ext cx="7832078" cy="1110328"/>
            <a:chOff x="2179603" y="4888792"/>
            <a:chExt cx="7798544" cy="1110328"/>
          </a:xfrm>
        </p:grpSpPr>
        <p:pic>
          <p:nvPicPr>
            <p:cNvPr id="47" name="Google Shape;47;p36"/>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36"/>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36"/>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36"/>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36"/>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52" name="Google Shape;52;p36"/>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36"/>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36"/>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36"/>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36"/>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3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34"/>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3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youtube.com/watch?v=G3IL0J3XMbA" TargetMode="External"/><Relationship Id="rId4" Type="http://schemas.openxmlformats.org/officeDocument/2006/relationships/image" Target="../media/image19.jpg"/><Relationship Id="rId5" Type="http://schemas.openxmlformats.org/officeDocument/2006/relationships/hyperlink" Target="https://www.youtube.com/watch?v=G3IL0J3XMb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7.png"/><Relationship Id="rId4" Type="http://schemas.openxmlformats.org/officeDocument/2006/relationships/hyperlink" Target="https://www.anacostiaws.org/what-we-do/public-policy-advocacy/state-of-the-river-report-card/2021-state-of-the-anacostia-river-full-report.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5.jpg"/><Relationship Id="rId4" Type="http://schemas.openxmlformats.org/officeDocument/2006/relationships/hyperlink" Target="https://www.freepik.com/free-vector/checklist-concept-illustration_5461362.htm#fromView=search&amp;page=1&amp;position=18&amp;uuid=0023ee5a-cda0-4e46-b245-f4669b0cefa2&amp;query=prepar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www.unh.edu/teaching-learning-resource-hub/resources/all?field_unh_resource_category_target_id=All&amp;field_unh_resource_topic_target_id=57&amp;combine="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youtube.com/watch?v=G3IL0J3XMb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8.png"/><Relationship Id="rId12" Type="http://schemas.openxmlformats.org/officeDocument/2006/relationships/image" Target="../media/image15.png"/><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4.png"/><Relationship Id="rId5" Type="http://schemas.openxmlformats.org/officeDocument/2006/relationships/image" Target="../media/image13.jpg"/><Relationship Id="rId6" Type="http://schemas.openxmlformats.org/officeDocument/2006/relationships/image" Target="../media/image11.png"/><Relationship Id="rId7" Type="http://schemas.openxmlformats.org/officeDocument/2006/relationships/image" Target="../media/image16.png"/><Relationship Id="rId8"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0.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WP3: Formazione del personale docente per una didattica dell’informatica autentica e inclusiva in termini di genere</a:t>
            </a:r>
            <a:endParaRPr/>
          </a:p>
        </p:txBody>
      </p:sp>
      <p:sp>
        <p:nvSpPr>
          <p:cNvPr id="62" name="Google Shape;62;p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Corso di formazione TINKER per la scuola primaria e secondaria di primo grado</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0"/>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Il modello dell’apprendimento autentico</a:t>
            </a:r>
            <a:endParaRPr/>
          </a:p>
        </p:txBody>
      </p:sp>
      <p:grpSp>
        <p:nvGrpSpPr>
          <p:cNvPr id="141" name="Google Shape;141;p10"/>
          <p:cNvGrpSpPr/>
          <p:nvPr/>
        </p:nvGrpSpPr>
        <p:grpSpPr>
          <a:xfrm>
            <a:off x="512350" y="904550"/>
            <a:ext cx="11095601" cy="5783825"/>
            <a:chOff x="512350" y="904550"/>
            <a:chExt cx="11095601" cy="5783825"/>
          </a:xfrm>
        </p:grpSpPr>
        <p:pic>
          <p:nvPicPr>
            <p:cNvPr id="142" name="Google Shape;142;p10"/>
            <p:cNvPicPr preferRelativeResize="0"/>
            <p:nvPr/>
          </p:nvPicPr>
          <p:blipFill rotWithShape="1">
            <a:blip r:embed="rId3">
              <a:alphaModFix/>
            </a:blip>
            <a:srcRect b="34898" l="2318" r="16042" t="36797"/>
            <a:stretch/>
          </p:blipFill>
          <p:spPr>
            <a:xfrm>
              <a:off x="512350" y="3870787"/>
              <a:ext cx="9003924" cy="2579525"/>
            </a:xfrm>
            <a:prstGeom prst="rect">
              <a:avLst/>
            </a:prstGeom>
            <a:noFill/>
            <a:ln>
              <a:noFill/>
            </a:ln>
          </p:spPr>
        </p:pic>
        <p:pic>
          <p:nvPicPr>
            <p:cNvPr id="143" name="Google Shape;143;p10"/>
            <p:cNvPicPr preferRelativeResize="0"/>
            <p:nvPr/>
          </p:nvPicPr>
          <p:blipFill rotWithShape="1">
            <a:blip r:embed="rId3">
              <a:alphaModFix/>
            </a:blip>
            <a:srcRect b="606" l="1248" r="74647" t="64349"/>
            <a:stretch/>
          </p:blipFill>
          <p:spPr>
            <a:xfrm>
              <a:off x="9375025" y="4005474"/>
              <a:ext cx="2232926" cy="2682901"/>
            </a:xfrm>
            <a:prstGeom prst="rect">
              <a:avLst/>
            </a:prstGeom>
            <a:noFill/>
            <a:ln>
              <a:noFill/>
            </a:ln>
          </p:spPr>
        </p:pic>
        <p:pic>
          <p:nvPicPr>
            <p:cNvPr id="144" name="Google Shape;144;p10"/>
            <p:cNvPicPr preferRelativeResize="0"/>
            <p:nvPr/>
          </p:nvPicPr>
          <p:blipFill rotWithShape="1">
            <a:blip r:embed="rId3">
              <a:alphaModFix/>
            </a:blip>
            <a:srcRect b="61272" l="718" r="17641" t="8149"/>
            <a:stretch/>
          </p:blipFill>
          <p:spPr>
            <a:xfrm>
              <a:off x="1382575" y="904550"/>
              <a:ext cx="9003924" cy="2786699"/>
            </a:xfrm>
            <a:prstGeom prst="rect">
              <a:avLst/>
            </a:prstGeom>
            <a:noFill/>
            <a:ln>
              <a:noFill/>
            </a:ln>
          </p:spPr>
        </p:pic>
        <p:sp>
          <p:nvSpPr>
            <p:cNvPr id="145" name="Google Shape;145;p10"/>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p10"/>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p10"/>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p10"/>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9" name="Google Shape;149;p10"/>
          <p:cNvSpPr txBox="1"/>
          <p:nvPr/>
        </p:nvSpPr>
        <p:spPr>
          <a:xfrm>
            <a:off x="1959722" y="2068013"/>
            <a:ext cx="14619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E0CC1B"/>
                </a:solidFill>
              </a:rPr>
              <a:t>Contesto autentico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un ambiente c</a:t>
            </a:r>
            <a:r>
              <a:rPr lang="en-US" sz="1000">
                <a:solidFill>
                  <a:srgbClr val="E0CC1B"/>
                </a:solidFill>
              </a:rPr>
              <a:t>he riflette l’uso reale delle conoscenze.</a:t>
            </a:r>
            <a:endParaRPr b="0" i="0" sz="1400" u="none" cap="none" strike="noStrike">
              <a:solidFill>
                <a:srgbClr val="000000"/>
              </a:solidFill>
              <a:latin typeface="Arial"/>
              <a:ea typeface="Arial"/>
              <a:cs typeface="Arial"/>
              <a:sym typeface="Arial"/>
            </a:endParaRPr>
          </a:p>
        </p:txBody>
      </p:sp>
      <p:sp>
        <p:nvSpPr>
          <p:cNvPr id="150" name="Google Shape;150;p10"/>
          <p:cNvSpPr txBox="1"/>
          <p:nvPr/>
        </p:nvSpPr>
        <p:spPr>
          <a:xfrm>
            <a:off x="4066438" y="1991075"/>
            <a:ext cx="15654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9DC44C"/>
                </a:solidFill>
              </a:rPr>
              <a:t>Compito autentico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comp</a:t>
            </a:r>
            <a:r>
              <a:rPr lang="en-US" sz="1000">
                <a:solidFill>
                  <a:srgbClr val="9DC44C"/>
                </a:solidFill>
              </a:rPr>
              <a:t>iti complessi e con una certa rilevanza nel </a:t>
            </a:r>
            <a:r>
              <a:rPr lang="en-US" sz="1000">
                <a:solidFill>
                  <a:srgbClr val="9DC44C"/>
                </a:solidFill>
              </a:rPr>
              <a:t>mondo</a:t>
            </a:r>
            <a:r>
              <a:rPr lang="en-US" sz="1000">
                <a:solidFill>
                  <a:srgbClr val="9DC44C"/>
                </a:solidFill>
              </a:rPr>
              <a:t> reale.</a:t>
            </a:r>
            <a:endParaRPr b="0" i="0" sz="1400" u="none" cap="none" strike="noStrike">
              <a:solidFill>
                <a:srgbClr val="000000"/>
              </a:solidFill>
              <a:latin typeface="Arial"/>
              <a:ea typeface="Arial"/>
              <a:cs typeface="Arial"/>
              <a:sym typeface="Arial"/>
            </a:endParaRPr>
          </a:p>
        </p:txBody>
      </p:sp>
      <p:sp>
        <p:nvSpPr>
          <p:cNvPr id="151" name="Google Shape;151;p10"/>
          <p:cNvSpPr txBox="1"/>
          <p:nvPr/>
        </p:nvSpPr>
        <p:spPr>
          <a:xfrm>
            <a:off x="6223338" y="2068025"/>
            <a:ext cx="16455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41C686"/>
                </a:solidFill>
              </a:rPr>
              <a:t>Prestazione esperta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Accesso alla comp</a:t>
            </a:r>
            <a:r>
              <a:rPr lang="en-US" sz="1000">
                <a:solidFill>
                  <a:srgbClr val="41C686"/>
                </a:solidFill>
              </a:rPr>
              <a:t>etenza e ai modelli di ruolo per l’apprendimento.</a:t>
            </a:r>
            <a:endParaRPr b="0" i="0" sz="1400" u="none" cap="none" strike="noStrike">
              <a:solidFill>
                <a:srgbClr val="000000"/>
              </a:solidFill>
              <a:latin typeface="Arial"/>
              <a:ea typeface="Arial"/>
              <a:cs typeface="Arial"/>
              <a:sym typeface="Arial"/>
            </a:endParaRPr>
          </a:p>
        </p:txBody>
      </p:sp>
      <p:sp>
        <p:nvSpPr>
          <p:cNvPr id="152" name="Google Shape;152;p10"/>
          <p:cNvSpPr txBox="1"/>
          <p:nvPr/>
        </p:nvSpPr>
        <p:spPr>
          <a:xfrm>
            <a:off x="8460322" y="2168995"/>
            <a:ext cx="14619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00B0F0"/>
                </a:solidFill>
              </a:rPr>
              <a:t>Prospettive differenti</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Opportunità di osservare le situazioni da angolature diverse.</a:t>
            </a:r>
            <a:endParaRPr b="0" i="0" sz="1400" u="none" cap="none" strike="noStrike">
              <a:solidFill>
                <a:srgbClr val="000000"/>
              </a:solidFill>
              <a:latin typeface="Arial"/>
              <a:ea typeface="Arial"/>
              <a:cs typeface="Arial"/>
              <a:sym typeface="Arial"/>
            </a:endParaRPr>
          </a:p>
        </p:txBody>
      </p:sp>
      <p:sp>
        <p:nvSpPr>
          <p:cNvPr id="153" name="Google Shape;153;p10"/>
          <p:cNvSpPr txBox="1"/>
          <p:nvPr/>
        </p:nvSpPr>
        <p:spPr>
          <a:xfrm>
            <a:off x="928947" y="5031693"/>
            <a:ext cx="14619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508DEF"/>
                </a:solidFill>
              </a:rPr>
              <a:t>Collaborazione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lang="en-US" sz="1000">
                <a:solidFill>
                  <a:srgbClr val="508DEF"/>
                </a:solidFill>
              </a:rPr>
              <a:t>Compiti di gruppo che incoraggiano il lavoro di squadra e il successo collettivo.</a:t>
            </a:r>
            <a:endParaRPr b="0" i="0" sz="1400" u="none" cap="none" strike="noStrike">
              <a:solidFill>
                <a:srgbClr val="000000"/>
              </a:solidFill>
              <a:latin typeface="Arial"/>
              <a:ea typeface="Arial"/>
              <a:cs typeface="Arial"/>
              <a:sym typeface="Arial"/>
            </a:endParaRPr>
          </a:p>
        </p:txBody>
      </p:sp>
      <p:sp>
        <p:nvSpPr>
          <p:cNvPr id="154" name="Google Shape;154;p10"/>
          <p:cNvSpPr txBox="1"/>
          <p:nvPr/>
        </p:nvSpPr>
        <p:spPr>
          <a:xfrm>
            <a:off x="3127899" y="4921182"/>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8E76EE"/>
                </a:solidFill>
              </a:rPr>
              <a:t>Articolazione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Presenta</a:t>
            </a:r>
            <a:r>
              <a:rPr lang="en-US" sz="1000">
                <a:solidFill>
                  <a:srgbClr val="8E76EE"/>
                </a:solidFill>
              </a:rPr>
              <a:t>re i pensieri e i risultati attraverso l’interazione sociale.</a:t>
            </a:r>
            <a:endParaRPr b="0" i="0" sz="1400" u="none" cap="none" strike="noStrike">
              <a:solidFill>
                <a:srgbClr val="000000"/>
              </a:solidFill>
              <a:latin typeface="Arial"/>
              <a:ea typeface="Arial"/>
              <a:cs typeface="Arial"/>
              <a:sym typeface="Arial"/>
            </a:endParaRPr>
          </a:p>
        </p:txBody>
      </p:sp>
      <p:sp>
        <p:nvSpPr>
          <p:cNvPr id="155" name="Google Shape;155;p10"/>
          <p:cNvSpPr txBox="1"/>
          <p:nvPr/>
        </p:nvSpPr>
        <p:spPr>
          <a:xfrm>
            <a:off x="5303180" y="5031693"/>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BE6BE7"/>
                </a:solidFill>
              </a:rPr>
              <a:t>Riflessione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Pensare in maniera critica alle </a:t>
            </a:r>
            <a:r>
              <a:rPr lang="en-US" sz="1000">
                <a:solidFill>
                  <a:srgbClr val="BE6BE7"/>
                </a:solidFill>
              </a:rPr>
              <a:t>scelte e alle decisioni prese.</a:t>
            </a:r>
            <a:endParaRPr b="0" i="0" sz="1400" u="none" cap="none" strike="noStrike">
              <a:solidFill>
                <a:srgbClr val="000000"/>
              </a:solidFill>
              <a:latin typeface="Arial"/>
              <a:ea typeface="Arial"/>
              <a:cs typeface="Arial"/>
              <a:sym typeface="Arial"/>
            </a:endParaRPr>
          </a:p>
        </p:txBody>
      </p:sp>
      <p:sp>
        <p:nvSpPr>
          <p:cNvPr id="156" name="Google Shape;156;p10"/>
          <p:cNvSpPr txBox="1"/>
          <p:nvPr/>
        </p:nvSpPr>
        <p:spPr>
          <a:xfrm>
            <a:off x="7283348" y="5160549"/>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DF5FAE"/>
                </a:solidFill>
                <a:latin typeface="Arial"/>
                <a:ea typeface="Arial"/>
                <a:cs typeface="Arial"/>
                <a:sym typeface="Arial"/>
              </a:rPr>
              <a:t>Scaffolding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Guida che supporta l</a:t>
            </a:r>
            <a:r>
              <a:rPr lang="en-US" sz="1000">
                <a:solidFill>
                  <a:srgbClr val="DF5FAE"/>
                </a:solidFill>
              </a:rPr>
              <a:t>’apprendimento e la metacognizione.</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9677426" y="4863600"/>
            <a:ext cx="15654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E8625E"/>
                </a:solidFill>
              </a:rPr>
              <a:t>Valutazione autentica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lang="en-US" sz="1000">
                <a:solidFill>
                  <a:srgbClr val="E8625E"/>
                </a:solidFill>
              </a:rPr>
              <a:t>Le valutazioni integrate che mettono in mostra una serie di competenze.</a:t>
            </a:r>
            <a:endParaRPr sz="1000">
              <a:solidFill>
                <a:srgbClr val="E8625E"/>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3: l’apprendimento autentico nell’istruzione</a:t>
            </a:r>
            <a:endParaRPr/>
          </a:p>
        </p:txBody>
      </p:sp>
      <p:sp>
        <p:nvSpPr>
          <p:cNvPr id="164" name="Google Shape;164;p11"/>
          <p:cNvSpPr txBox="1"/>
          <p:nvPr>
            <p:ph idx="1" type="body"/>
          </p:nvPr>
        </p:nvSpPr>
        <p:spPr>
          <a:xfrm>
            <a:off x="97975"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The perfect problem connects content, student interest, and an authentic context.&#10;&#10;Subscribe to our free email newsletter Edutopia Weekly: https://edut.to/3G5zIZ4 &#10;&#10;Two Rivers Public Charter School&#10;GRADES PK - 8 | WASHINGTON, DC&#10;&#10;Explore more resources from this school:&#10;https://www.edutopia.org/school/two-rivers-public-charter-school&#10;&#10;&#10;*Follow us here:*&#10;Official Website: https://edutopia.org &#10;YouTube: https://www.youtube.com/c/edutopia&#10;Facebook: https://www.facebook.com/edutopia&#10;Twitter: https://twitter.com/edutopia&#10;Instagram: https://www.instagram.com/edutopia/&#10;&#10;#projectbasedlearning #pbl #studentsuccess #studentmotivation &#10;&#10;© 2016 George Lucas Educational Foundation" id="165" name="Google Shape;165;p11" title="Solving Real-World Problems: Bringing Authentic Context to Learning">
            <a:hlinkClick r:id="rId3"/>
          </p:cNvPr>
          <p:cNvPicPr preferRelativeResize="0"/>
          <p:nvPr/>
        </p:nvPicPr>
        <p:blipFill rotWithShape="1">
          <a:blip r:embed="rId4">
            <a:alphaModFix/>
          </a:blip>
          <a:srcRect b="0" l="0" r="0" t="0"/>
          <a:stretch/>
        </p:blipFill>
        <p:spPr>
          <a:xfrm>
            <a:off x="995875" y="831300"/>
            <a:ext cx="10200250" cy="5737650"/>
          </a:xfrm>
          <a:prstGeom prst="rect">
            <a:avLst/>
          </a:prstGeom>
          <a:noFill/>
          <a:ln>
            <a:noFill/>
          </a:ln>
        </p:spPr>
      </p:pic>
      <p:sp>
        <p:nvSpPr>
          <p:cNvPr id="166" name="Google Shape;166;p11"/>
          <p:cNvSpPr txBox="1"/>
          <p:nvPr/>
        </p:nvSpPr>
        <p:spPr>
          <a:xfrm>
            <a:off x="8283925" y="6492750"/>
            <a:ext cx="3089400" cy="22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US"/>
              <a:t>Fonte</a:t>
            </a:r>
            <a:r>
              <a:rPr b="0" i="0" lang="en-US" sz="1400" u="none" cap="none" strike="noStrike">
                <a:solidFill>
                  <a:srgbClr val="000000"/>
                </a:solidFill>
                <a:latin typeface="Arial"/>
                <a:ea typeface="Arial"/>
                <a:cs typeface="Arial"/>
                <a:sym typeface="Arial"/>
              </a:rPr>
              <a:t>: </a:t>
            </a:r>
            <a:r>
              <a:rPr b="0" i="0" lang="en-US" sz="1400" u="sng" cap="none" strike="noStrike">
                <a:solidFill>
                  <a:schemeClr val="hlink"/>
                </a:solidFill>
                <a:latin typeface="Arial"/>
                <a:ea typeface="Arial"/>
                <a:cs typeface="Arial"/>
                <a:sym typeface="Arial"/>
                <a:hlinkClick r:id="rId5"/>
              </a:rPr>
              <a:t>Edutopia</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L’apprendimento autentico nell’istruzione</a:t>
            </a:r>
            <a:endParaRPr/>
          </a:p>
        </p:txBody>
      </p:sp>
      <p:sp>
        <p:nvSpPr>
          <p:cNvPr id="173" name="Google Shape;173;p12"/>
          <p:cNvSpPr txBox="1"/>
          <p:nvPr>
            <p:ph idx="1" type="body"/>
          </p:nvPr>
        </p:nvSpPr>
        <p:spPr>
          <a:xfrm>
            <a:off x="123750"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74" name="Google Shape;174;p12"/>
          <p:cNvSpPr txBox="1"/>
          <p:nvPr/>
        </p:nvSpPr>
        <p:spPr>
          <a:xfrm>
            <a:off x="601650" y="1142025"/>
            <a:ext cx="10988700" cy="30906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rgbClr val="000000"/>
              </a:buClr>
              <a:buSzPts val="1700"/>
              <a:buFont typeface="Arial"/>
              <a:buNone/>
            </a:pPr>
            <a:r>
              <a:rPr b="1" lang="en-US" sz="1700">
                <a:latin typeface="Calibri"/>
                <a:ea typeface="Calibri"/>
                <a:cs typeface="Calibri"/>
                <a:sym typeface="Calibri"/>
              </a:rPr>
              <a:t>A coppie</a:t>
            </a:r>
            <a:r>
              <a:rPr b="1" i="0" lang="en-US" sz="1700" u="none" cap="none" strike="noStrike">
                <a:solidFill>
                  <a:srgbClr val="000000"/>
                </a:solidFill>
                <a:latin typeface="Calibri"/>
                <a:ea typeface="Calibri"/>
                <a:cs typeface="Calibri"/>
                <a:sym typeface="Calibri"/>
              </a:rPr>
              <a:t>, </a:t>
            </a:r>
            <a:r>
              <a:rPr b="1" lang="en-US" sz="1700">
                <a:latin typeface="Calibri"/>
                <a:ea typeface="Calibri"/>
                <a:cs typeface="Calibri"/>
                <a:sym typeface="Calibri"/>
              </a:rPr>
              <a:t>riflettete e rispondete alle seguenti domande</a:t>
            </a:r>
            <a:r>
              <a:rPr b="1"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lang="en-US" sz="1700">
                <a:latin typeface="Calibri"/>
                <a:ea typeface="Calibri"/>
                <a:cs typeface="Calibri"/>
                <a:sym typeface="Calibri"/>
              </a:rPr>
              <a:t>Cosa notate rispetto alle attività a cui le e gli studenti partecipano nell’ambiente scolastico?</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Av</a:t>
            </a:r>
            <a:r>
              <a:rPr lang="en-US" sz="1700">
                <a:latin typeface="Calibri"/>
                <a:ea typeface="Calibri"/>
                <a:cs typeface="Calibri"/>
                <a:sym typeface="Calibri"/>
              </a:rPr>
              <a:t>ete notato qualcuno dei nove elementi nelle attività e nell’ambiente scolastico? Dove e come sono state attuati?</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Quali altri termini </a:t>
            </a:r>
            <a:r>
              <a:rPr lang="en-US" sz="1700">
                <a:latin typeface="Calibri"/>
                <a:ea typeface="Calibri"/>
                <a:cs typeface="Calibri"/>
                <a:sym typeface="Calibri"/>
              </a:rPr>
              <a:t>ha menzionato il video?</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Cosa avete notato rispetto al</a:t>
            </a:r>
            <a:r>
              <a:rPr lang="en-US" sz="1700">
                <a:latin typeface="Calibri"/>
                <a:ea typeface="Calibri"/>
                <a:cs typeface="Calibri"/>
                <a:sym typeface="Calibri"/>
              </a:rPr>
              <a:t>la partecipazione delle e degli studenti?</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lang="en-US" sz="1700">
                <a:latin typeface="Calibri"/>
                <a:ea typeface="Calibri"/>
                <a:cs typeface="Calibri"/>
                <a:sym typeface="Calibri"/>
              </a:rPr>
              <a:t>D</a:t>
            </a:r>
            <a:r>
              <a:rPr b="0" i="0" lang="en-US" sz="1700" u="none" cap="none" strike="noStrike">
                <a:solidFill>
                  <a:srgbClr val="000000"/>
                </a:solidFill>
                <a:latin typeface="Calibri"/>
                <a:ea typeface="Calibri"/>
                <a:cs typeface="Calibri"/>
                <a:sym typeface="Calibri"/>
              </a:rPr>
              <a:t>iscutete il progetto del </a:t>
            </a:r>
            <a:r>
              <a:rPr lang="en-US" sz="1700">
                <a:latin typeface="Calibri"/>
                <a:ea typeface="Calibri"/>
                <a:cs typeface="Calibri"/>
                <a:sym typeface="Calibri"/>
              </a:rPr>
              <a:t>fiume. In che modo è collegato all’apprendimento autentico? Quali vantaggi positivi potrebbero essere associati a questo approccio? In che modo riguarda l’informatica?</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5" name="Google Shape;175;p12"/>
          <p:cNvPicPr preferRelativeResize="0"/>
          <p:nvPr/>
        </p:nvPicPr>
        <p:blipFill rotWithShape="1">
          <a:blip r:embed="rId3">
            <a:alphaModFix/>
          </a:blip>
          <a:srcRect b="38944" l="-2200" r="2199" t="31845"/>
          <a:stretch/>
        </p:blipFill>
        <p:spPr>
          <a:xfrm>
            <a:off x="925475" y="4232625"/>
            <a:ext cx="10289500" cy="1855950"/>
          </a:xfrm>
          <a:prstGeom prst="rect">
            <a:avLst/>
          </a:prstGeom>
          <a:noFill/>
          <a:ln>
            <a:noFill/>
          </a:ln>
        </p:spPr>
      </p:pic>
      <p:sp>
        <p:nvSpPr>
          <p:cNvPr id="176" name="Google Shape;176;p12"/>
          <p:cNvSpPr txBox="1"/>
          <p:nvPr/>
        </p:nvSpPr>
        <p:spPr>
          <a:xfrm>
            <a:off x="6171350" y="6258225"/>
            <a:ext cx="5522700" cy="4752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lang="en-US"/>
              <a:t>Fonte</a:t>
            </a:r>
            <a:r>
              <a:rPr b="0" i="0" lang="en-US" sz="1400" u="none" cap="none" strike="noStrike">
                <a:solidFill>
                  <a:srgbClr val="000000"/>
                </a:solidFill>
                <a:latin typeface="Arial"/>
                <a:ea typeface="Arial"/>
                <a:cs typeface="Arial"/>
                <a:sym typeface="Arial"/>
              </a:rPr>
              <a:t>: </a:t>
            </a:r>
            <a:r>
              <a:rPr b="0" i="0" lang="en-US" sz="1400" u="sng" cap="none" strike="noStrike">
                <a:solidFill>
                  <a:schemeClr val="hlink"/>
                </a:solidFill>
                <a:latin typeface="Arial"/>
                <a:ea typeface="Arial"/>
                <a:cs typeface="Arial"/>
                <a:sym typeface="Arial"/>
                <a:hlinkClick r:id="rId4"/>
              </a:rPr>
              <a:t>Anacostia Watershed Society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Attività 4: il modello jigsaw</a:t>
            </a:r>
            <a:endParaRPr/>
          </a:p>
        </p:txBody>
      </p:sp>
      <p:sp>
        <p:nvSpPr>
          <p:cNvPr id="183" name="Google Shape;183;p13"/>
          <p:cNvSpPr txBox="1"/>
          <p:nvPr>
            <p:ph idx="1" type="body"/>
          </p:nvPr>
        </p:nvSpPr>
        <p:spPr>
          <a:xfrm>
            <a:off x="247496" y="98789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150000"/>
              </a:lnSpc>
              <a:spcBef>
                <a:spcPts val="1000"/>
              </a:spcBef>
              <a:spcAft>
                <a:spcPts val="0"/>
              </a:spcAft>
              <a:buSzPts val="2200"/>
              <a:buAutoNum type="arabicPeriod"/>
            </a:pPr>
            <a:r>
              <a:rPr lang="en-US"/>
              <a:t>Sarete divisi in 9 gruppi (o 3, se necessario) e a ciascun gruppo sarà assegnato un elemento.</a:t>
            </a:r>
            <a:endParaRPr/>
          </a:p>
          <a:p>
            <a:pPr indent="-368300" lvl="0" marL="457200" rtl="0" algn="l">
              <a:lnSpc>
                <a:spcPct val="150000"/>
              </a:lnSpc>
              <a:spcBef>
                <a:spcPts val="0"/>
              </a:spcBef>
              <a:spcAft>
                <a:spcPts val="0"/>
              </a:spcAft>
              <a:buSzPts val="2200"/>
              <a:buAutoNum type="arabicPeriod"/>
            </a:pPr>
            <a:r>
              <a:rPr lang="en-US"/>
              <a:t>Riceverete una dispensa informativa sull’elemento assegnato.</a:t>
            </a:r>
            <a:endParaRPr/>
          </a:p>
          <a:p>
            <a:pPr indent="-368300" lvl="0" marL="457200" rtl="0" algn="l">
              <a:lnSpc>
                <a:spcPct val="150000"/>
              </a:lnSpc>
              <a:spcBef>
                <a:spcPts val="0"/>
              </a:spcBef>
              <a:spcAft>
                <a:spcPts val="0"/>
              </a:spcAft>
              <a:buSzPts val="2200"/>
              <a:buAutoNum type="arabicPeriod"/>
            </a:pPr>
            <a:r>
              <a:rPr lang="en-US"/>
              <a:t>In gruppo, leggete il materiale, esaminate le linee guida per l’implementazione ed esplorate gli esempi forniti. Poi, elaborate almeno un altro esempio di applicazione dell’elemento.</a:t>
            </a:r>
            <a:endParaRPr/>
          </a:p>
          <a:p>
            <a:pPr indent="-368300" lvl="0" marL="457200" rtl="0" algn="l">
              <a:lnSpc>
                <a:spcPct val="150000"/>
              </a:lnSpc>
              <a:spcBef>
                <a:spcPts val="0"/>
              </a:spcBef>
              <a:spcAft>
                <a:spcPts val="0"/>
              </a:spcAft>
              <a:buSzPts val="2200"/>
              <a:buAutoNum type="arabicPeriod"/>
            </a:pPr>
            <a:r>
              <a:rPr lang="en-US"/>
              <a:t>In seguito, saranno formati nuovi gruppi, in modo che ciascun nuovo gruppo contenga una o un portavoce dei gruppi originali. Il vostro obiettivo è illustrare alle nuove compagne e ai nuovi compagni l’elemento studiato e l’esempio elaborato.</a:t>
            </a:r>
            <a:endParaRPr/>
          </a:p>
          <a:p>
            <a:pPr indent="-368300" lvl="0" marL="457200" rtl="0" algn="l">
              <a:lnSpc>
                <a:spcPct val="150000"/>
              </a:lnSpc>
              <a:spcBef>
                <a:spcPts val="0"/>
              </a:spcBef>
              <a:spcAft>
                <a:spcPts val="0"/>
              </a:spcAft>
              <a:buSzPts val="2200"/>
              <a:buAutoNum type="arabicPeriod"/>
            </a:pPr>
            <a:r>
              <a:rPr lang="en-US"/>
              <a:t>L’attività terminerà con una discussione di classe per esaminare e riassumere gli elementi.</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g36c84e34575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Il modello dell’apprendimento autentico</a:t>
            </a:r>
            <a:endParaRPr/>
          </a:p>
        </p:txBody>
      </p:sp>
      <p:grpSp>
        <p:nvGrpSpPr>
          <p:cNvPr id="190" name="Google Shape;190;g36c84e34575_0_1"/>
          <p:cNvGrpSpPr/>
          <p:nvPr/>
        </p:nvGrpSpPr>
        <p:grpSpPr>
          <a:xfrm>
            <a:off x="512350" y="904550"/>
            <a:ext cx="11095601" cy="5783825"/>
            <a:chOff x="512350" y="904550"/>
            <a:chExt cx="11095601" cy="5783825"/>
          </a:xfrm>
        </p:grpSpPr>
        <p:pic>
          <p:nvPicPr>
            <p:cNvPr id="191" name="Google Shape;191;g36c84e34575_0_1"/>
            <p:cNvPicPr preferRelativeResize="0"/>
            <p:nvPr/>
          </p:nvPicPr>
          <p:blipFill rotWithShape="1">
            <a:blip r:embed="rId3">
              <a:alphaModFix/>
            </a:blip>
            <a:srcRect b="34897" l="2318" r="16042" t="36796"/>
            <a:stretch/>
          </p:blipFill>
          <p:spPr>
            <a:xfrm>
              <a:off x="512350" y="3870787"/>
              <a:ext cx="9003924" cy="2579525"/>
            </a:xfrm>
            <a:prstGeom prst="rect">
              <a:avLst/>
            </a:prstGeom>
            <a:noFill/>
            <a:ln>
              <a:noFill/>
            </a:ln>
          </p:spPr>
        </p:pic>
        <p:pic>
          <p:nvPicPr>
            <p:cNvPr id="192" name="Google Shape;192;g36c84e34575_0_1"/>
            <p:cNvPicPr preferRelativeResize="0"/>
            <p:nvPr/>
          </p:nvPicPr>
          <p:blipFill rotWithShape="1">
            <a:blip r:embed="rId3">
              <a:alphaModFix/>
            </a:blip>
            <a:srcRect b="606" l="1248" r="74646" t="64349"/>
            <a:stretch/>
          </p:blipFill>
          <p:spPr>
            <a:xfrm>
              <a:off x="9375025" y="4005474"/>
              <a:ext cx="2232926" cy="2682901"/>
            </a:xfrm>
            <a:prstGeom prst="rect">
              <a:avLst/>
            </a:prstGeom>
            <a:noFill/>
            <a:ln>
              <a:noFill/>
            </a:ln>
          </p:spPr>
        </p:pic>
        <p:pic>
          <p:nvPicPr>
            <p:cNvPr id="193" name="Google Shape;193;g36c84e34575_0_1"/>
            <p:cNvPicPr preferRelativeResize="0"/>
            <p:nvPr/>
          </p:nvPicPr>
          <p:blipFill rotWithShape="1">
            <a:blip r:embed="rId3">
              <a:alphaModFix/>
            </a:blip>
            <a:srcRect b="61272" l="718" r="17642" t="8149"/>
            <a:stretch/>
          </p:blipFill>
          <p:spPr>
            <a:xfrm>
              <a:off x="1382575" y="904550"/>
              <a:ext cx="9003924" cy="2786699"/>
            </a:xfrm>
            <a:prstGeom prst="rect">
              <a:avLst/>
            </a:prstGeom>
            <a:noFill/>
            <a:ln>
              <a:noFill/>
            </a:ln>
          </p:spPr>
        </p:pic>
        <p:sp>
          <p:nvSpPr>
            <p:cNvPr id="194" name="Google Shape;194;g36c84e34575_0_1"/>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6c84e34575_0_1"/>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g36c84e34575_0_1"/>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g36c84e34575_0_1"/>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98" name="Google Shape;198;g36c84e34575_0_1"/>
          <p:cNvSpPr txBox="1"/>
          <p:nvPr/>
        </p:nvSpPr>
        <p:spPr>
          <a:xfrm>
            <a:off x="1959722" y="2068013"/>
            <a:ext cx="14619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E0CC1B"/>
                </a:solidFill>
              </a:rPr>
              <a:t>Contesto autentico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un ambiente c</a:t>
            </a:r>
            <a:r>
              <a:rPr lang="en-US" sz="1000">
                <a:solidFill>
                  <a:srgbClr val="E0CC1B"/>
                </a:solidFill>
              </a:rPr>
              <a:t>he riflette l’uso reale delle conoscenze.</a:t>
            </a:r>
            <a:endParaRPr b="0" i="0" sz="1400" u="none" cap="none" strike="noStrike">
              <a:solidFill>
                <a:srgbClr val="000000"/>
              </a:solidFill>
              <a:latin typeface="Arial"/>
              <a:ea typeface="Arial"/>
              <a:cs typeface="Arial"/>
              <a:sym typeface="Arial"/>
            </a:endParaRPr>
          </a:p>
        </p:txBody>
      </p:sp>
      <p:sp>
        <p:nvSpPr>
          <p:cNvPr id="199" name="Google Shape;199;g36c84e34575_0_1"/>
          <p:cNvSpPr txBox="1"/>
          <p:nvPr/>
        </p:nvSpPr>
        <p:spPr>
          <a:xfrm>
            <a:off x="4066438" y="1991075"/>
            <a:ext cx="15654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9DC44C"/>
                </a:solidFill>
              </a:rPr>
              <a:t>Compito autentico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comp</a:t>
            </a:r>
            <a:r>
              <a:rPr lang="en-US" sz="1000">
                <a:solidFill>
                  <a:srgbClr val="9DC44C"/>
                </a:solidFill>
              </a:rPr>
              <a:t>iti complessi e con una certa rilevanza nel mondo reale.</a:t>
            </a:r>
            <a:endParaRPr b="0" i="0" sz="1400" u="none" cap="none" strike="noStrike">
              <a:solidFill>
                <a:srgbClr val="000000"/>
              </a:solidFill>
              <a:latin typeface="Arial"/>
              <a:ea typeface="Arial"/>
              <a:cs typeface="Arial"/>
              <a:sym typeface="Arial"/>
            </a:endParaRPr>
          </a:p>
        </p:txBody>
      </p:sp>
      <p:sp>
        <p:nvSpPr>
          <p:cNvPr id="200" name="Google Shape;200;g36c84e34575_0_1"/>
          <p:cNvSpPr txBox="1"/>
          <p:nvPr/>
        </p:nvSpPr>
        <p:spPr>
          <a:xfrm>
            <a:off x="6223338" y="2068025"/>
            <a:ext cx="16455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41C686"/>
                </a:solidFill>
              </a:rPr>
              <a:t>Prestazione esperta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Accesso alla comp</a:t>
            </a:r>
            <a:r>
              <a:rPr lang="en-US" sz="1000">
                <a:solidFill>
                  <a:srgbClr val="41C686"/>
                </a:solidFill>
              </a:rPr>
              <a:t>etenza e ai modelli di ruolo per l’apprendimento.</a:t>
            </a:r>
            <a:endParaRPr b="0" i="0" sz="1400" u="none" cap="none" strike="noStrike">
              <a:solidFill>
                <a:srgbClr val="000000"/>
              </a:solidFill>
              <a:latin typeface="Arial"/>
              <a:ea typeface="Arial"/>
              <a:cs typeface="Arial"/>
              <a:sym typeface="Arial"/>
            </a:endParaRPr>
          </a:p>
        </p:txBody>
      </p:sp>
      <p:sp>
        <p:nvSpPr>
          <p:cNvPr id="201" name="Google Shape;201;g36c84e34575_0_1"/>
          <p:cNvSpPr txBox="1"/>
          <p:nvPr/>
        </p:nvSpPr>
        <p:spPr>
          <a:xfrm>
            <a:off x="8460322" y="2168995"/>
            <a:ext cx="1461900" cy="12006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00B0F0"/>
                </a:solidFill>
              </a:rPr>
              <a:t>Prospettive differenti</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Opportunità di osservare le situazioni da angolature diverse.</a:t>
            </a:r>
            <a:endParaRPr b="0" i="0" sz="1400" u="none" cap="none" strike="noStrike">
              <a:solidFill>
                <a:srgbClr val="000000"/>
              </a:solidFill>
              <a:latin typeface="Arial"/>
              <a:ea typeface="Arial"/>
              <a:cs typeface="Arial"/>
              <a:sym typeface="Arial"/>
            </a:endParaRPr>
          </a:p>
        </p:txBody>
      </p:sp>
      <p:sp>
        <p:nvSpPr>
          <p:cNvPr id="202" name="Google Shape;202;g36c84e34575_0_1"/>
          <p:cNvSpPr txBox="1"/>
          <p:nvPr/>
        </p:nvSpPr>
        <p:spPr>
          <a:xfrm>
            <a:off x="928947" y="5031693"/>
            <a:ext cx="1461900" cy="11391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508DEF"/>
                </a:solidFill>
              </a:rPr>
              <a:t>Collaborazione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lang="en-US" sz="1000">
                <a:solidFill>
                  <a:srgbClr val="508DEF"/>
                </a:solidFill>
              </a:rPr>
              <a:t>Compiti di gruppo che incoraggiano il lavoro di squadra e il successo collettivo.</a:t>
            </a:r>
            <a:endParaRPr b="0" i="0" sz="1400" u="none" cap="none" strike="noStrike">
              <a:solidFill>
                <a:srgbClr val="000000"/>
              </a:solidFill>
              <a:latin typeface="Arial"/>
              <a:ea typeface="Arial"/>
              <a:cs typeface="Arial"/>
              <a:sym typeface="Arial"/>
            </a:endParaRPr>
          </a:p>
        </p:txBody>
      </p:sp>
      <p:sp>
        <p:nvSpPr>
          <p:cNvPr id="203" name="Google Shape;203;g36c84e34575_0_1"/>
          <p:cNvSpPr txBox="1"/>
          <p:nvPr/>
        </p:nvSpPr>
        <p:spPr>
          <a:xfrm>
            <a:off x="3127899" y="4921182"/>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8E76EE"/>
                </a:solidFill>
              </a:rPr>
              <a:t>Articolazione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Presenta</a:t>
            </a:r>
            <a:r>
              <a:rPr lang="en-US" sz="1000">
                <a:solidFill>
                  <a:srgbClr val="8E76EE"/>
                </a:solidFill>
              </a:rPr>
              <a:t>re i pensieri e i risultati attraverso l’interazione sociale.</a:t>
            </a:r>
            <a:endParaRPr b="0" i="0" sz="1400" u="none" cap="none" strike="noStrike">
              <a:solidFill>
                <a:srgbClr val="000000"/>
              </a:solidFill>
              <a:latin typeface="Arial"/>
              <a:ea typeface="Arial"/>
              <a:cs typeface="Arial"/>
              <a:sym typeface="Arial"/>
            </a:endParaRPr>
          </a:p>
        </p:txBody>
      </p:sp>
      <p:sp>
        <p:nvSpPr>
          <p:cNvPr id="204" name="Google Shape;204;g36c84e34575_0_1"/>
          <p:cNvSpPr txBox="1"/>
          <p:nvPr/>
        </p:nvSpPr>
        <p:spPr>
          <a:xfrm>
            <a:off x="5303180" y="5031693"/>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BE6BE7"/>
                </a:solidFill>
              </a:rPr>
              <a:t>Riflessione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Pensare in maniera critica alle </a:t>
            </a:r>
            <a:r>
              <a:rPr lang="en-US" sz="1000">
                <a:solidFill>
                  <a:srgbClr val="BE6BE7"/>
                </a:solidFill>
              </a:rPr>
              <a:t>scelte e alle decisioni prese.</a:t>
            </a:r>
            <a:endParaRPr b="0" i="0" sz="1400" u="none" cap="none" strike="noStrike">
              <a:solidFill>
                <a:srgbClr val="000000"/>
              </a:solidFill>
              <a:latin typeface="Arial"/>
              <a:ea typeface="Arial"/>
              <a:cs typeface="Arial"/>
              <a:sym typeface="Arial"/>
            </a:endParaRPr>
          </a:p>
        </p:txBody>
      </p:sp>
      <p:sp>
        <p:nvSpPr>
          <p:cNvPr id="205" name="Google Shape;205;g36c84e34575_0_1"/>
          <p:cNvSpPr txBox="1"/>
          <p:nvPr/>
        </p:nvSpPr>
        <p:spPr>
          <a:xfrm>
            <a:off x="7283348" y="5160549"/>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DF5FAE"/>
                </a:solidFill>
                <a:latin typeface="Arial"/>
                <a:ea typeface="Arial"/>
                <a:cs typeface="Arial"/>
                <a:sym typeface="Arial"/>
              </a:rPr>
              <a:t>Scaffolding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Guida che supporta l</a:t>
            </a:r>
            <a:r>
              <a:rPr lang="en-US" sz="1000">
                <a:solidFill>
                  <a:srgbClr val="DF5FAE"/>
                </a:solidFill>
              </a:rPr>
              <a:t>’apprendimento e la metacognizione.</a:t>
            </a:r>
            <a:endParaRPr b="0" i="0" sz="1400" u="none" cap="none" strike="noStrike">
              <a:solidFill>
                <a:srgbClr val="000000"/>
              </a:solidFill>
              <a:latin typeface="Arial"/>
              <a:ea typeface="Arial"/>
              <a:cs typeface="Arial"/>
              <a:sym typeface="Arial"/>
            </a:endParaRPr>
          </a:p>
        </p:txBody>
      </p:sp>
      <p:sp>
        <p:nvSpPr>
          <p:cNvPr id="206" name="Google Shape;206;g36c84e34575_0_1"/>
          <p:cNvSpPr txBox="1"/>
          <p:nvPr/>
        </p:nvSpPr>
        <p:spPr>
          <a:xfrm>
            <a:off x="9677426" y="4863600"/>
            <a:ext cx="1565400" cy="13545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E8625E"/>
                </a:solidFill>
              </a:rPr>
              <a:t>Valutazione autentica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lang="en-US" sz="1000">
                <a:solidFill>
                  <a:srgbClr val="E8625E"/>
                </a:solidFill>
              </a:rPr>
              <a:t>Le valutazioni integrate che mettono in mostra una serie di competenze.</a:t>
            </a:r>
            <a:endParaRPr sz="1000">
              <a:solidFill>
                <a:srgbClr val="E8625E"/>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pic>
        <p:nvPicPr>
          <p:cNvPr id="213" name="Google Shape;213;p15"/>
          <p:cNvPicPr preferRelativeResize="0"/>
          <p:nvPr/>
        </p:nvPicPr>
        <p:blipFill rotWithShape="1">
          <a:blip r:embed="rId3">
            <a:alphaModFix/>
          </a:blip>
          <a:srcRect b="61272" l="719" r="77156" t="8149"/>
          <a:stretch/>
        </p:blipFill>
        <p:spPr>
          <a:xfrm>
            <a:off x="325900" y="962775"/>
            <a:ext cx="2440074" cy="2786699"/>
          </a:xfrm>
          <a:prstGeom prst="rect">
            <a:avLst/>
          </a:prstGeom>
          <a:noFill/>
          <a:ln>
            <a:noFill/>
          </a:ln>
        </p:spPr>
      </p:pic>
      <p:sp>
        <p:nvSpPr>
          <p:cNvPr id="214" name="Google Shape;214;p15"/>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15"/>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15"/>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15"/>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15"/>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Descrizione</a:t>
            </a:r>
            <a:endParaRPr b="0" i="0" sz="1700" u="none" cap="none" strike="noStrike">
              <a:solidFill>
                <a:srgbClr val="000000"/>
              </a:solidFill>
              <a:latin typeface="Calibri"/>
              <a:ea typeface="Calibri"/>
              <a:cs typeface="Calibri"/>
              <a:sym typeface="Calibri"/>
            </a:endParaRPr>
          </a:p>
          <a:p>
            <a:pPr indent="0" lvl="0" marL="0" marR="0" rtl="0" algn="just">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Un</a:t>
            </a:r>
            <a:r>
              <a:rPr b="0" i="0" lang="en-US" sz="1700" u="none" cap="none" strike="noStrike">
                <a:solidFill>
                  <a:srgbClr val="000000"/>
                </a:solidFill>
                <a:latin typeface="Calibri"/>
                <a:ea typeface="Calibri"/>
                <a:cs typeface="Calibri"/>
                <a:sym typeface="Calibri"/>
              </a:rPr>
              <a:t> ambiente virtuale o fisico che riflette il modo in cui vengono utilizzate le conoscenze nella vita reale, senza semplificazioni, motivando l’apprendimento.</a:t>
            </a:r>
            <a:endParaRPr b="0" i="0" sz="1700" u="none" cap="none" strike="noStrike">
              <a:solidFill>
                <a:srgbClr val="000000"/>
              </a:solidFill>
              <a:latin typeface="Calibri"/>
              <a:ea typeface="Calibri"/>
              <a:cs typeface="Calibri"/>
              <a:sym typeface="Calibri"/>
            </a:endParaRPr>
          </a:p>
          <a:p>
            <a:pPr indent="0" lvl="0" marL="0" marR="0" rtl="0" algn="just">
              <a:lnSpc>
                <a:spcPct val="150000"/>
              </a:lnSpc>
              <a:spcBef>
                <a:spcPts val="1000"/>
              </a:spcBef>
              <a:spcAft>
                <a:spcPts val="0"/>
              </a:spcAft>
              <a:buClr>
                <a:srgbClr val="000000"/>
              </a:buClr>
              <a:buSzPts val="1700"/>
              <a:buFont typeface="Arial"/>
              <a:buNone/>
            </a:pPr>
            <a:r>
              <a:t/>
            </a:r>
            <a:endParaRPr sz="1700">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 </a:t>
            </a:r>
            <a:r>
              <a:rPr b="1" lang="en-US" sz="1700">
                <a:latin typeface="Calibri"/>
                <a:ea typeface="Calibri"/>
                <a:cs typeface="Calibri"/>
                <a:sym typeface="Calibri"/>
              </a:rPr>
              <a:t>nell'informatica</a:t>
            </a:r>
            <a:endParaRPr b="0" i="0" sz="1400" u="none" cap="none" strike="noStrike">
              <a:solidFill>
                <a:srgbClr val="000000"/>
              </a:solidFill>
              <a:latin typeface="Arial"/>
              <a:ea typeface="Arial"/>
              <a:cs typeface="Arial"/>
              <a:sym typeface="Arial"/>
            </a:endParaRPr>
          </a:p>
          <a:p>
            <a:pPr indent="0" lvl="0" marL="0" marR="0" rtl="0" algn="just">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Per comprendere il funzionamento dei database, le e gli studenti lavorano e risolvono problemi comuni relativi alla scuola, come </a:t>
            </a:r>
            <a:r>
              <a:rPr lang="en-US" sz="1700">
                <a:solidFill>
                  <a:schemeClr val="accent1"/>
                </a:solidFill>
                <a:latin typeface="Calibri"/>
                <a:ea typeface="Calibri"/>
                <a:cs typeface="Calibri"/>
                <a:sym typeface="Calibri"/>
              </a:rPr>
              <a:t>l’organizzazione e la gestione dei dati per la biblioteca scolastica</a:t>
            </a:r>
            <a:r>
              <a:rPr lang="en-US" sz="1700">
                <a:latin typeface="Calibri"/>
                <a:ea typeface="Calibri"/>
                <a:cs typeface="Calibri"/>
                <a:sym typeface="Calibri"/>
              </a:rPr>
              <a:t> (ad es., il catalogo e il sistema di prestito),</a:t>
            </a:r>
            <a:r>
              <a:rPr lang="en-US" sz="1700">
                <a:solidFill>
                  <a:schemeClr val="accent1"/>
                </a:solidFill>
                <a:latin typeface="Calibri"/>
                <a:ea typeface="Calibri"/>
                <a:cs typeface="Calibri"/>
                <a:sym typeface="Calibri"/>
              </a:rPr>
              <a:t> il processo di assegnazione e di valutazione dei compiti</a:t>
            </a:r>
            <a:r>
              <a:rPr lang="en-US" sz="1700">
                <a:latin typeface="Calibri"/>
                <a:ea typeface="Calibri"/>
                <a:cs typeface="Calibri"/>
                <a:sym typeface="Calibri"/>
              </a:rPr>
              <a:t> (ad es., ricordare i compiti e le scadenze) o </a:t>
            </a:r>
            <a:r>
              <a:rPr lang="en-US" sz="1700">
                <a:solidFill>
                  <a:schemeClr val="accent1"/>
                </a:solidFill>
                <a:latin typeface="Calibri"/>
                <a:ea typeface="Calibri"/>
                <a:cs typeface="Calibri"/>
                <a:sym typeface="Calibri"/>
              </a:rPr>
              <a:t>la registrazione delle presenze </a:t>
            </a:r>
            <a:r>
              <a:rPr lang="en-US" sz="1700">
                <a:latin typeface="Calibri"/>
                <a:ea typeface="Calibri"/>
                <a:cs typeface="Calibri"/>
                <a:sym typeface="Calibri"/>
              </a:rPr>
              <a:t>(ad es., la registrazione delle presenze in un database). Tali contesti riflettono il mondo reale, chiedendo alle e agli studenti di usare le loro conoscenze e competenze per migliorare la loro vita quotidiana come studenti e giovani cittadine e cittadini.</a:t>
            </a:r>
            <a:endParaRPr sz="1700">
              <a:latin typeface="Calibri"/>
              <a:ea typeface="Calibri"/>
              <a:cs typeface="Calibri"/>
              <a:sym typeface="Calibri"/>
            </a:endParaRPr>
          </a:p>
        </p:txBody>
      </p:sp>
      <p:sp>
        <p:nvSpPr>
          <p:cNvPr id="219" name="Google Shape;219;p15"/>
          <p:cNvSpPr txBox="1"/>
          <p:nvPr/>
        </p:nvSpPr>
        <p:spPr>
          <a:xfrm>
            <a:off x="880569" y="2115396"/>
            <a:ext cx="1461900" cy="12006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E0CC1B"/>
                </a:solidFill>
              </a:rPr>
              <a:t>Contesto autentico</a:t>
            </a:r>
            <a:endParaRPr/>
          </a:p>
          <a:p>
            <a:pPr indent="0" lvl="0" marL="0" rtl="0" algn="ctr">
              <a:spcBef>
                <a:spcPts val="0"/>
              </a:spcBef>
              <a:spcAft>
                <a:spcPts val="0"/>
              </a:spcAft>
              <a:buClr>
                <a:srgbClr val="000000"/>
              </a:buClr>
              <a:buSzPts val="1400"/>
              <a:buFont typeface="Arial"/>
              <a:buNone/>
            </a:pPr>
            <a:r>
              <a:t/>
            </a:r>
            <a:endParaRPr b="1">
              <a:solidFill>
                <a:srgbClr val="E0CC1B"/>
              </a:solidFill>
            </a:endParaRPr>
          </a:p>
          <a:p>
            <a:pPr indent="0" lvl="0" marL="0" rtl="0" algn="ctr">
              <a:spcBef>
                <a:spcPts val="0"/>
              </a:spcBef>
              <a:spcAft>
                <a:spcPts val="0"/>
              </a:spcAft>
              <a:buClr>
                <a:srgbClr val="000000"/>
              </a:buClr>
              <a:buSzPts val="1000"/>
              <a:buFont typeface="Arial"/>
              <a:buNone/>
            </a:pPr>
            <a:r>
              <a:rPr lang="en-US" sz="1000">
                <a:solidFill>
                  <a:srgbClr val="E0CC1B"/>
                </a:solidFill>
              </a:rPr>
              <a:t>un ambiente che riflette l’uso reale delle conoscenze.</a:t>
            </a:r>
            <a:endParaRPr b="1">
              <a:solidFill>
                <a:srgbClr val="E0CC1B"/>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226" name="Google Shape;226;p16"/>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6"/>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16"/>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16"/>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16"/>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Descrizione</a:t>
            </a:r>
            <a:endParaRPr b="0" i="0" sz="1700" u="none" cap="none" strike="noStrike">
              <a:solidFill>
                <a:srgbClr val="000000"/>
              </a:solidFill>
              <a:latin typeface="Calibri"/>
              <a:ea typeface="Calibri"/>
              <a:cs typeface="Calibri"/>
              <a:sym typeface="Calibri"/>
            </a:endParaRPr>
          </a:p>
          <a:p>
            <a:pPr indent="0" lvl="0" marL="0" marR="0" rtl="0" algn="just">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Compiti complessi (passaggi non predefiniti che le e gli studenti devono seguire), con una certa rilevanza nel mondo reale, interdisciplinari, che richiedono produzione (non riproduzione) ma non possono essere risolti immediatamente (indagine prolungata nel tempo).</a:t>
            </a:r>
            <a:endParaRPr sz="1700">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t/>
            </a:r>
            <a:endParaRPr sz="1700">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Esempio nell’informatica</a:t>
            </a:r>
            <a:endParaRPr b="0" i="0" sz="1400" u="none" cap="none" strike="noStrike">
              <a:solidFill>
                <a:srgbClr val="000000"/>
              </a:solidFill>
              <a:latin typeface="Arial"/>
              <a:ea typeface="Arial"/>
              <a:cs typeface="Arial"/>
              <a:sym typeface="Arial"/>
            </a:endParaRPr>
          </a:p>
          <a:p>
            <a:pPr indent="0" lvl="0" marL="0" marR="0" rtl="0" algn="just">
              <a:lnSpc>
                <a:spcPct val="150000"/>
              </a:lnSpc>
              <a:spcBef>
                <a:spcPts val="1000"/>
              </a:spcBef>
              <a:spcAft>
                <a:spcPts val="1000"/>
              </a:spcAft>
              <a:buClr>
                <a:srgbClr val="000000"/>
              </a:buClr>
              <a:buSzPts val="1700"/>
              <a:buFont typeface="Arial"/>
              <a:buNone/>
            </a:pPr>
            <a:r>
              <a:rPr lang="en-US" sz="1700">
                <a:solidFill>
                  <a:schemeClr val="dk1"/>
                </a:solidFill>
                <a:latin typeface="Calibri"/>
                <a:ea typeface="Calibri"/>
                <a:cs typeface="Calibri"/>
                <a:sym typeface="Calibri"/>
              </a:rPr>
              <a:t>Le e gli studenti devono progettare e programmare un robot usando una piattaforma come LEGO WeDo 2.0 o un kit educativo di robotica simile per risolvere un problema ambientale del mondo reale, come la suddivisione dei materiali riciclabili. </a:t>
            </a:r>
            <a:r>
              <a:rPr lang="en-US" sz="1700">
                <a:solidFill>
                  <a:schemeClr val="accent1"/>
                </a:solidFill>
                <a:latin typeface="Calibri"/>
                <a:ea typeface="Calibri"/>
                <a:cs typeface="Calibri"/>
                <a:sym typeface="Calibri"/>
              </a:rPr>
              <a:t>Devono costruire e programmare il robot (ad es., un camion) per separare gli oggetti riciclabili.</a:t>
            </a:r>
            <a:endParaRPr sz="1700">
              <a:solidFill>
                <a:schemeClr val="accent1"/>
              </a:solidFill>
              <a:latin typeface="Calibri"/>
              <a:ea typeface="Calibri"/>
              <a:cs typeface="Calibri"/>
              <a:sym typeface="Calibri"/>
            </a:endParaRPr>
          </a:p>
        </p:txBody>
      </p:sp>
      <p:pic>
        <p:nvPicPr>
          <p:cNvPr id="231" name="Google Shape;231;p16"/>
          <p:cNvPicPr preferRelativeResize="0"/>
          <p:nvPr/>
        </p:nvPicPr>
        <p:blipFill rotWithShape="1">
          <a:blip r:embed="rId3">
            <a:alphaModFix/>
          </a:blip>
          <a:srcRect b="63545" l="22420" r="57622" t="8149"/>
          <a:stretch/>
        </p:blipFill>
        <p:spPr>
          <a:xfrm>
            <a:off x="648225" y="1011575"/>
            <a:ext cx="2200600" cy="2579500"/>
          </a:xfrm>
          <a:prstGeom prst="rect">
            <a:avLst/>
          </a:prstGeom>
          <a:noFill/>
          <a:ln>
            <a:noFill/>
          </a:ln>
        </p:spPr>
      </p:pic>
      <p:sp>
        <p:nvSpPr>
          <p:cNvPr id="232" name="Google Shape;232;p16"/>
          <p:cNvSpPr txBox="1"/>
          <p:nvPr/>
        </p:nvSpPr>
        <p:spPr>
          <a:xfrm>
            <a:off x="928950" y="2192950"/>
            <a:ext cx="1597800" cy="12006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9DC44C"/>
                </a:solidFill>
              </a:rPr>
              <a:t>Compito autentico</a:t>
            </a:r>
            <a:endParaRPr/>
          </a:p>
          <a:p>
            <a:pPr indent="0" lvl="0" marL="0" rtl="0" algn="ctr">
              <a:spcBef>
                <a:spcPts val="0"/>
              </a:spcBef>
              <a:spcAft>
                <a:spcPts val="0"/>
              </a:spcAft>
              <a:buClr>
                <a:srgbClr val="000000"/>
              </a:buClr>
              <a:buSzPts val="1400"/>
              <a:buFont typeface="Arial"/>
              <a:buNone/>
            </a:pPr>
            <a:r>
              <a:t/>
            </a:r>
            <a:endParaRPr b="1">
              <a:solidFill>
                <a:srgbClr val="9DC44C"/>
              </a:solidFill>
            </a:endParaRPr>
          </a:p>
          <a:p>
            <a:pPr indent="0" lvl="0" marL="0" rtl="0" algn="ctr">
              <a:spcBef>
                <a:spcPts val="0"/>
              </a:spcBef>
              <a:spcAft>
                <a:spcPts val="0"/>
              </a:spcAft>
              <a:buClr>
                <a:srgbClr val="000000"/>
              </a:buClr>
              <a:buSzPts val="1000"/>
              <a:buFont typeface="Arial"/>
              <a:buNone/>
            </a:pPr>
            <a:r>
              <a:rPr lang="en-US" sz="1000">
                <a:solidFill>
                  <a:srgbClr val="9DC44C"/>
                </a:solidFill>
              </a:rPr>
              <a:t>compiti complessi e con una certa rilevanza nel mondo reale.</a:t>
            </a:r>
            <a:endParaRPr b="1">
              <a:solidFill>
                <a:srgbClr val="9DC44C"/>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239" name="Google Shape;239;p17"/>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17"/>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17"/>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17"/>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17"/>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Descrizione</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Accesso alla competenza, vedere come pensano e lavorano le e gli esperti, osservare episodi reali e avere l’opportunità di condividere storie.</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Esempio nell’informatica</a:t>
            </a:r>
            <a:endParaRPr b="0" i="0" sz="1400" u="none" cap="none" strike="noStrike">
              <a:solidFill>
                <a:srgbClr val="000000"/>
              </a:solidFill>
              <a:latin typeface="Arial"/>
              <a:ea typeface="Arial"/>
              <a:cs typeface="Arial"/>
              <a:sym typeface="Arial"/>
            </a:endParaRPr>
          </a:p>
          <a:p>
            <a:pPr indent="0" lvl="0" marL="0" marR="0" rtl="0" algn="just">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Una e</a:t>
            </a:r>
            <a:r>
              <a:rPr b="0" i="0" lang="en-US" sz="1700" u="none" cap="none" strike="noStrike">
                <a:solidFill>
                  <a:schemeClr val="accent1"/>
                </a:solidFill>
                <a:latin typeface="Calibri"/>
                <a:ea typeface="Calibri"/>
                <a:cs typeface="Calibri"/>
                <a:sym typeface="Calibri"/>
              </a:rPr>
              <a:t>sperta o un esperto di robotica</a:t>
            </a:r>
            <a:r>
              <a:rPr b="0" i="0" lang="en-US" sz="1700" u="none" cap="none" strike="noStrike">
                <a:solidFill>
                  <a:srgbClr val="000000"/>
                </a:solidFill>
                <a:latin typeface="Calibri"/>
                <a:ea typeface="Calibri"/>
                <a:cs typeface="Calibri"/>
                <a:sym typeface="Calibri"/>
              </a:rPr>
              <a:t> viene invitato per mostrare il modo in cui i robot possono essere programmati per risolvere le sfide ambientali come il riciclaggio. L’esperta o l’esperto può mostrare un robot che separa i diversi materiali e spiega come vengono utilizzati i dati per classificare e orientare correttamente ogni oggetto.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t/>
            </a:r>
            <a:endParaRPr sz="1700">
              <a:latin typeface="Calibri"/>
              <a:ea typeface="Calibri"/>
              <a:cs typeface="Calibri"/>
              <a:sym typeface="Calibri"/>
            </a:endParaRPr>
          </a:p>
        </p:txBody>
      </p:sp>
      <p:pic>
        <p:nvPicPr>
          <p:cNvPr id="244" name="Google Shape;244;p17"/>
          <p:cNvPicPr preferRelativeResize="0"/>
          <p:nvPr/>
        </p:nvPicPr>
        <p:blipFill rotWithShape="1">
          <a:blip r:embed="rId3">
            <a:alphaModFix/>
          </a:blip>
          <a:srcRect b="62522" l="41815" r="38231" t="9175"/>
          <a:stretch/>
        </p:blipFill>
        <p:spPr>
          <a:xfrm>
            <a:off x="648225" y="1106675"/>
            <a:ext cx="2200600" cy="2579500"/>
          </a:xfrm>
          <a:prstGeom prst="rect">
            <a:avLst/>
          </a:prstGeom>
          <a:noFill/>
          <a:ln>
            <a:noFill/>
          </a:ln>
        </p:spPr>
      </p:pic>
      <p:sp>
        <p:nvSpPr>
          <p:cNvPr id="245" name="Google Shape;245;p17"/>
          <p:cNvSpPr txBox="1"/>
          <p:nvPr/>
        </p:nvSpPr>
        <p:spPr>
          <a:xfrm>
            <a:off x="1017597" y="2187329"/>
            <a:ext cx="1461900" cy="13545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41C686"/>
                </a:solidFill>
              </a:rPr>
              <a:t>Prestazione esperta</a:t>
            </a:r>
            <a:endParaRPr/>
          </a:p>
          <a:p>
            <a:pPr indent="0" lvl="0" marL="0" rtl="0" algn="ctr">
              <a:spcBef>
                <a:spcPts val="0"/>
              </a:spcBef>
              <a:spcAft>
                <a:spcPts val="0"/>
              </a:spcAft>
              <a:buClr>
                <a:srgbClr val="000000"/>
              </a:buClr>
              <a:buSzPts val="1400"/>
              <a:buFont typeface="Arial"/>
              <a:buNone/>
            </a:pPr>
            <a:r>
              <a:t/>
            </a:r>
            <a:endParaRPr b="1">
              <a:solidFill>
                <a:srgbClr val="41C686"/>
              </a:solidFill>
            </a:endParaRPr>
          </a:p>
          <a:p>
            <a:pPr indent="0" lvl="0" marL="0" rtl="0" algn="ctr">
              <a:spcBef>
                <a:spcPts val="0"/>
              </a:spcBef>
              <a:spcAft>
                <a:spcPts val="0"/>
              </a:spcAft>
              <a:buClr>
                <a:srgbClr val="000000"/>
              </a:buClr>
              <a:buSzPts val="1000"/>
              <a:buFont typeface="Arial"/>
              <a:buNone/>
            </a:pPr>
            <a:r>
              <a:rPr lang="en-US" sz="1000">
                <a:solidFill>
                  <a:srgbClr val="41C686"/>
                </a:solidFill>
              </a:rPr>
              <a:t>Accesso alla competenza e ai modelli di ruolo per l’apprendimento.</a:t>
            </a:r>
            <a:endParaRPr b="1">
              <a:solidFill>
                <a:srgbClr val="41C686"/>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252" name="Google Shape;252;p18"/>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18"/>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18"/>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8"/>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8"/>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Descrizione</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lang="en-US" sz="1700">
                <a:latin typeface="Calibri"/>
                <a:ea typeface="Calibri"/>
                <a:cs typeface="Calibri"/>
                <a:sym typeface="Calibri"/>
              </a:rPr>
              <a:t>L’opportunità di adottare diversi ruoli e vedere le cose da punti di vista differenti.</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Esempio nell’informatica</a:t>
            </a:r>
            <a:endParaRPr b="0" i="0" sz="1400" u="none" cap="none" strike="noStrike">
              <a:solidFill>
                <a:srgbClr val="000000"/>
              </a:solidFill>
              <a:latin typeface="Arial"/>
              <a:ea typeface="Arial"/>
              <a:cs typeface="Arial"/>
              <a:sym typeface="Arial"/>
            </a:endParaRPr>
          </a:p>
          <a:p>
            <a:pPr indent="0" lvl="0" marL="0" marR="0" rtl="0" algn="just">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Le e gli studenti hanno il compito di progettare un sistema digitale di gestione della biblioteca che aiuti a gestire i libri, i registri degli utenti, i prestiti e le restituzioni. La scuola ha </a:t>
            </a:r>
            <a:r>
              <a:rPr lang="en-US" sz="1700">
                <a:solidFill>
                  <a:schemeClr val="accent1"/>
                </a:solidFill>
                <a:latin typeface="Calibri"/>
                <a:ea typeface="Calibri"/>
                <a:cs typeface="Calibri"/>
                <a:sym typeface="Calibri"/>
              </a:rPr>
              <a:t>diversi utenti che usano questo sistema</a:t>
            </a:r>
            <a:r>
              <a:rPr lang="en-US" sz="1700">
                <a:latin typeface="Calibri"/>
                <a:ea typeface="Calibri"/>
                <a:cs typeface="Calibri"/>
                <a:sym typeface="Calibri"/>
              </a:rPr>
              <a:t>, ognuno dei quali ha esigenze diverse. Ad esempio: (a) le e gli studenti sono gli utenti diretti che hanno bisogno di un’interfaccia facile da usare per cercare i libri, verificarne la disponibilità, prenderli in prestito e gestire la cronologia di prestito; (b) le bibliotecarie e i bibliotecari, in quanto gestori, devono catalogare i nuovi libri, gestire e aggiornare il database, tracciare il processo di prestito e la restituzione (ad es., inviare notifiche); e (c) il personale docente ha bisogno di vedere quali libri sono disponibili, creare liste di lettura e consigliare libri. </a:t>
            </a:r>
            <a:endParaRPr sz="1700">
              <a:latin typeface="Calibri"/>
              <a:ea typeface="Calibri"/>
              <a:cs typeface="Calibri"/>
              <a:sym typeface="Calibri"/>
            </a:endParaRPr>
          </a:p>
          <a:p>
            <a:pPr indent="0" lvl="0" marL="0" marR="0" rtl="0" algn="just">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Le e gli studenti devono individuare queste esigenze parlando con le compagne e i compagni di classe, le bibliotecarie e i bibliotecari e il personale docente, prima di creare il sistema digitale.</a:t>
            </a:r>
            <a:endParaRPr b="0" i="0" sz="1700" u="none" cap="none" strike="noStrike">
              <a:solidFill>
                <a:srgbClr val="000000"/>
              </a:solidFill>
              <a:latin typeface="Calibri"/>
              <a:ea typeface="Calibri"/>
              <a:cs typeface="Calibri"/>
              <a:sym typeface="Calibri"/>
            </a:endParaRPr>
          </a:p>
        </p:txBody>
      </p:sp>
      <p:pic>
        <p:nvPicPr>
          <p:cNvPr id="257" name="Google Shape;257;p18"/>
          <p:cNvPicPr preferRelativeResize="0"/>
          <p:nvPr/>
        </p:nvPicPr>
        <p:blipFill rotWithShape="1">
          <a:blip r:embed="rId3">
            <a:alphaModFix/>
          </a:blip>
          <a:srcRect b="60930" l="61686" r="18359" t="8493"/>
          <a:stretch/>
        </p:blipFill>
        <p:spPr>
          <a:xfrm>
            <a:off x="648224" y="861025"/>
            <a:ext cx="2200600" cy="2786699"/>
          </a:xfrm>
          <a:prstGeom prst="rect">
            <a:avLst/>
          </a:prstGeom>
          <a:noFill/>
          <a:ln>
            <a:noFill/>
          </a:ln>
        </p:spPr>
      </p:pic>
      <p:sp>
        <p:nvSpPr>
          <p:cNvPr id="258" name="Google Shape;258;p18"/>
          <p:cNvSpPr txBox="1"/>
          <p:nvPr/>
        </p:nvSpPr>
        <p:spPr>
          <a:xfrm>
            <a:off x="1017596" y="2115396"/>
            <a:ext cx="1461900" cy="12006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00B0F0"/>
                </a:solidFill>
              </a:rPr>
              <a:t>Prospettive differenti</a:t>
            </a:r>
            <a:endParaRPr/>
          </a:p>
          <a:p>
            <a:pPr indent="0" lvl="0" marL="0" rtl="0" algn="ctr">
              <a:spcBef>
                <a:spcPts val="0"/>
              </a:spcBef>
              <a:spcAft>
                <a:spcPts val="0"/>
              </a:spcAft>
              <a:buClr>
                <a:srgbClr val="000000"/>
              </a:buClr>
              <a:buSzPts val="1400"/>
              <a:buFont typeface="Arial"/>
              <a:buNone/>
            </a:pPr>
            <a:r>
              <a:t/>
            </a:r>
            <a:endParaRPr b="1">
              <a:solidFill>
                <a:srgbClr val="00B0F0"/>
              </a:solidFill>
            </a:endParaRPr>
          </a:p>
          <a:p>
            <a:pPr indent="0" lvl="0" marL="0" rtl="0" algn="ctr">
              <a:spcBef>
                <a:spcPts val="0"/>
              </a:spcBef>
              <a:spcAft>
                <a:spcPts val="0"/>
              </a:spcAft>
              <a:buClr>
                <a:srgbClr val="000000"/>
              </a:buClr>
              <a:buSzPts val="1000"/>
              <a:buFont typeface="Arial"/>
              <a:buNone/>
            </a:pPr>
            <a:r>
              <a:rPr lang="en-US" sz="1000">
                <a:solidFill>
                  <a:srgbClr val="00B0F0"/>
                </a:solidFill>
              </a:rPr>
              <a:t>Opportunità di osservare le situazioni da angolature diverse</a:t>
            </a:r>
            <a:endParaRPr b="1">
              <a:solidFill>
                <a:srgbClr val="00B0F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265" name="Google Shape;265;p19"/>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19"/>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19"/>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19"/>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9"/>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Descrizione</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Compiti rivolti ai gruppi, in cui gli individui lavorano in coppia o in gruppo, puntando al successo dell’intero gruppo.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Esempio nell’informatica</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 Per progettare il sistema di biblioteca digitale della loro scuola, le e gli studenti sono divisi in </a:t>
            </a:r>
            <a:r>
              <a:rPr lang="en-US" sz="1700">
                <a:solidFill>
                  <a:schemeClr val="accent1"/>
                </a:solidFill>
                <a:latin typeface="Calibri"/>
                <a:ea typeface="Calibri"/>
                <a:cs typeface="Calibri"/>
                <a:sym typeface="Calibri"/>
              </a:rPr>
              <a:t>gruppi</a:t>
            </a:r>
            <a:r>
              <a:rPr lang="en-US" sz="1700">
                <a:latin typeface="Calibri"/>
                <a:ea typeface="Calibri"/>
                <a:cs typeface="Calibri"/>
                <a:sym typeface="Calibri"/>
              </a:rPr>
              <a:t>, che assumono ruoli diversi. Ad esempio, un gruppo si occupa di comprendere i compiti della bibliotecaria o del bibliotecario (e, in generale, il sistema informativo della biblioteca), un altro gruppo progetta l’interfaccia (tre interfacce utenti per ogni soggetto coinvolto) e un terzo gruppo si concentra sull’esperienza dell’utente e sull’esecuzione dei test. Le e gli studenti possono essere divisi in gruppi più grandi, ognuno dei quali progetta il proprio sistema, per confrontarsi dopo.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p:txBody>
      </p:sp>
      <p:pic>
        <p:nvPicPr>
          <p:cNvPr id="270" name="Google Shape;270;p19"/>
          <p:cNvPicPr preferRelativeResize="0"/>
          <p:nvPr/>
        </p:nvPicPr>
        <p:blipFill rotWithShape="1">
          <a:blip r:embed="rId3">
            <a:alphaModFix/>
          </a:blip>
          <a:srcRect b="34898" l="2319" r="77246" t="36797"/>
          <a:stretch/>
        </p:blipFill>
        <p:spPr>
          <a:xfrm>
            <a:off x="621700" y="905875"/>
            <a:ext cx="2253649" cy="2579525"/>
          </a:xfrm>
          <a:prstGeom prst="rect">
            <a:avLst/>
          </a:prstGeom>
          <a:noFill/>
          <a:ln>
            <a:noFill/>
          </a:ln>
        </p:spPr>
      </p:pic>
      <p:sp>
        <p:nvSpPr>
          <p:cNvPr id="271" name="Google Shape;271;p19"/>
          <p:cNvSpPr txBox="1"/>
          <p:nvPr/>
        </p:nvSpPr>
        <p:spPr>
          <a:xfrm>
            <a:off x="1017596" y="2075429"/>
            <a:ext cx="1461900" cy="11391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508DEF"/>
                </a:solidFill>
              </a:rPr>
              <a:t>Collaborazione</a:t>
            </a:r>
            <a:endParaRPr/>
          </a:p>
          <a:p>
            <a:pPr indent="0" lvl="0" marL="0" rtl="0" algn="ctr">
              <a:spcBef>
                <a:spcPts val="0"/>
              </a:spcBef>
              <a:spcAft>
                <a:spcPts val="0"/>
              </a:spcAft>
              <a:buClr>
                <a:srgbClr val="000000"/>
              </a:buClr>
              <a:buSzPts val="1400"/>
              <a:buFont typeface="Arial"/>
              <a:buNone/>
            </a:pPr>
            <a:r>
              <a:t/>
            </a:r>
            <a:endParaRPr b="1">
              <a:solidFill>
                <a:srgbClr val="508DEF"/>
              </a:solidFill>
            </a:endParaRPr>
          </a:p>
          <a:p>
            <a:pPr indent="0" lvl="0" marL="0" rtl="0" algn="ctr">
              <a:spcBef>
                <a:spcPts val="0"/>
              </a:spcBef>
              <a:spcAft>
                <a:spcPts val="0"/>
              </a:spcAft>
              <a:buClr>
                <a:srgbClr val="000000"/>
              </a:buClr>
              <a:buSzPts val="1000"/>
              <a:buFont typeface="Arial"/>
              <a:buNone/>
            </a:pPr>
            <a:r>
              <a:rPr lang="en-US" sz="1000">
                <a:solidFill>
                  <a:srgbClr val="508DEF"/>
                </a:solidFill>
              </a:rPr>
              <a:t>Compiti di gruppo che incoraggiano il lavoro di squadra e il successo collettivo.</a:t>
            </a:r>
            <a:endParaRPr b="1">
              <a:solidFill>
                <a:srgbClr val="508DE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Modulo 2: Il quadro di riferimento di TINKER - principi dell’apprendimento autentico e guida pratica</a:t>
            </a:r>
            <a:endParaRPr/>
          </a:p>
        </p:txBody>
      </p:sp>
      <p:sp>
        <p:nvSpPr>
          <p:cNvPr id="68" name="Google Shape;68;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lnSpcReduction="20000"/>
          </a:bodyPr>
          <a:lstStyle/>
          <a:p>
            <a:pPr indent="0" lvl="0" marL="0" rtl="0" algn="l">
              <a:lnSpc>
                <a:spcPct val="90000"/>
              </a:lnSpc>
              <a:spcBef>
                <a:spcPts val="0"/>
              </a:spcBef>
              <a:spcAft>
                <a:spcPts val="0"/>
              </a:spcAft>
              <a:buClr>
                <a:schemeClr val="dk1"/>
              </a:buClr>
              <a:buSzPts val="1600"/>
              <a:buNone/>
            </a:pPr>
            <a:r>
              <a:rPr lang="en-US"/>
              <a:t>Unit 2.1: Comprendere l’apprendimento autentico - dalla teoria alla pratica</a:t>
            </a:r>
            <a:endParaRPr/>
          </a:p>
          <a:p>
            <a:pPr indent="0" lvl="0" marL="0" rtl="0" algn="l">
              <a:lnSpc>
                <a:spcPct val="90000"/>
              </a:lnSpc>
              <a:spcBef>
                <a:spcPts val="0"/>
              </a:spcBef>
              <a:spcAft>
                <a:spcPts val="0"/>
              </a:spcAft>
              <a:buClr>
                <a:schemeClr val="dk1"/>
              </a:buClr>
              <a:buSzPts val="1600"/>
              <a:buNone/>
            </a:pPr>
            <a:r>
              <a:t/>
            </a:r>
            <a:endParaRPr/>
          </a:p>
          <a:p>
            <a:pPr indent="0" lvl="0" marL="0" rtl="0" algn="l">
              <a:lnSpc>
                <a:spcPct val="90000"/>
              </a:lnSpc>
              <a:spcBef>
                <a:spcPts val="0"/>
              </a:spcBef>
              <a:spcAft>
                <a:spcPts val="0"/>
              </a:spcAft>
              <a:buClr>
                <a:schemeClr val="dk1"/>
              </a:buClr>
              <a:buSzPts val="16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2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278" name="Google Shape;278;p20"/>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20"/>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20"/>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20"/>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20"/>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Descrizione</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L’opportunità di articolare pensieri e risultati, presentare un argomento pubblicamente e raggiungere la comprensione tramite l’interazione sociale.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Esempio nell’informatica</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Le e gli studenti devono presentare la parte del sistema di gestione della biblioteca scolastica che hanno realizzato come, ad esempio, la struttura del database o l’interfaccia utente, alle compagne e ai compagni e al personale docente. Ad esempio, il gruppo che si è occupato della realizzazione dell’interfaccia utente deve </a:t>
            </a:r>
            <a:r>
              <a:rPr lang="en-US" sz="1700">
                <a:solidFill>
                  <a:schemeClr val="accent1"/>
                </a:solidFill>
                <a:latin typeface="Calibri"/>
                <a:ea typeface="Calibri"/>
                <a:cs typeface="Calibri"/>
                <a:sym typeface="Calibri"/>
              </a:rPr>
              <a:t>spiegare la logica</a:t>
            </a:r>
            <a:r>
              <a:rPr lang="en-US" sz="1700">
                <a:latin typeface="Calibri"/>
                <a:ea typeface="Calibri"/>
                <a:cs typeface="Calibri"/>
                <a:sym typeface="Calibri"/>
              </a:rPr>
              <a:t> con cui è stata creato il design dell’interfaccia, tenendo conto delle diverse esigenze degli utenti. Le e gli studenti presentano il loro lavoro utilizzando diagrammi e demo. </a:t>
            </a:r>
            <a:endParaRPr sz="1700">
              <a:latin typeface="Calibri"/>
              <a:ea typeface="Calibri"/>
              <a:cs typeface="Calibri"/>
              <a:sym typeface="Calibri"/>
            </a:endParaRPr>
          </a:p>
        </p:txBody>
      </p:sp>
      <p:pic>
        <p:nvPicPr>
          <p:cNvPr id="283" name="Google Shape;283;p20"/>
          <p:cNvPicPr preferRelativeResize="0"/>
          <p:nvPr/>
        </p:nvPicPr>
        <p:blipFill rotWithShape="1">
          <a:blip r:embed="rId3">
            <a:alphaModFix/>
          </a:blip>
          <a:srcRect b="34898" l="22097" r="58177" t="36797"/>
          <a:stretch/>
        </p:blipFill>
        <p:spPr>
          <a:xfrm>
            <a:off x="660775" y="1044950"/>
            <a:ext cx="2175499" cy="2579525"/>
          </a:xfrm>
          <a:prstGeom prst="rect">
            <a:avLst/>
          </a:prstGeom>
          <a:noFill/>
          <a:ln>
            <a:noFill/>
          </a:ln>
        </p:spPr>
      </p:pic>
      <p:sp>
        <p:nvSpPr>
          <p:cNvPr id="284" name="Google Shape;284;p20"/>
          <p:cNvSpPr txBox="1"/>
          <p:nvPr/>
        </p:nvSpPr>
        <p:spPr>
          <a:xfrm>
            <a:off x="1017596" y="2101332"/>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8E76EE"/>
                </a:solidFill>
              </a:rPr>
              <a:t>Articolazione</a:t>
            </a:r>
            <a:endParaRPr/>
          </a:p>
          <a:p>
            <a:pPr indent="0" lvl="0" marL="0" rtl="0" algn="ctr">
              <a:spcBef>
                <a:spcPts val="0"/>
              </a:spcBef>
              <a:spcAft>
                <a:spcPts val="0"/>
              </a:spcAft>
              <a:buClr>
                <a:srgbClr val="000000"/>
              </a:buClr>
              <a:buSzPts val="1400"/>
              <a:buFont typeface="Arial"/>
              <a:buNone/>
            </a:pPr>
            <a:r>
              <a:t/>
            </a:r>
            <a:endParaRPr b="1">
              <a:solidFill>
                <a:srgbClr val="8E76EE"/>
              </a:solidFill>
            </a:endParaRPr>
          </a:p>
          <a:p>
            <a:pPr indent="0" lvl="0" marL="0" rtl="0" algn="ctr">
              <a:spcBef>
                <a:spcPts val="0"/>
              </a:spcBef>
              <a:spcAft>
                <a:spcPts val="0"/>
              </a:spcAft>
              <a:buClr>
                <a:srgbClr val="000000"/>
              </a:buClr>
              <a:buSzPts val="1000"/>
              <a:buFont typeface="Arial"/>
              <a:buNone/>
            </a:pPr>
            <a:r>
              <a:rPr lang="en-US" sz="1000">
                <a:solidFill>
                  <a:srgbClr val="8E76EE"/>
                </a:solidFill>
              </a:rPr>
              <a:t>Presentare i pensieri e i risultati attraverso l’interazione sociale.</a:t>
            </a:r>
            <a:endParaRPr b="1">
              <a:solidFill>
                <a:srgbClr val="8E76EE"/>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291" name="Google Shape;291;p21"/>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21"/>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21"/>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21"/>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21"/>
          <p:cNvSpPr txBox="1"/>
          <p:nvPr/>
        </p:nvSpPr>
        <p:spPr>
          <a:xfrm>
            <a:off x="3024975" y="1253500"/>
            <a:ext cx="8670900" cy="541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Descri</a:t>
            </a:r>
            <a:r>
              <a:rPr b="1" lang="en-US" sz="1700">
                <a:latin typeface="Calibri"/>
                <a:ea typeface="Calibri"/>
                <a:cs typeface="Calibri"/>
                <a:sym typeface="Calibri"/>
              </a:rPr>
              <a:t>zione</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L’opportunità di pensare, riflettere e discutere le scelte fatte sia durante l’azione (mentre si prendono le decisioni) sia dopo l’azione (dopo aver preso le decisioni) – anche la riflessione è un processo sociale</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Esempio nell’informatica</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Durante lo sviluppo del sistema di gestione della biblioteca scolastica, le e gli studenti scrivono un </a:t>
            </a:r>
            <a:r>
              <a:rPr lang="en-US" sz="1700">
                <a:solidFill>
                  <a:schemeClr val="accent1"/>
                </a:solidFill>
                <a:latin typeface="Calibri"/>
                <a:ea typeface="Calibri"/>
                <a:cs typeface="Calibri"/>
                <a:sym typeface="Calibri"/>
              </a:rPr>
              <a:t>diario di riflessione</a:t>
            </a:r>
            <a:r>
              <a:rPr lang="en-US" sz="1700">
                <a:latin typeface="Calibri"/>
                <a:ea typeface="Calibri"/>
                <a:cs typeface="Calibri"/>
                <a:sym typeface="Calibri"/>
              </a:rPr>
              <a:t>, in cui annotano le difficoltà affrontate e l’approccio adottato per risolverle, le loro preoccupazioni, le scelte fatte e il modo in cui hanno risolto gli imprevisti. Ad esempio, potrebbero scrivere quali campi dati hanno inserito per bilanciare la complessità con l’utilizzabilità. Durante lo svolgimento del lavoro, il personale docente pone ulteriori </a:t>
            </a:r>
            <a:r>
              <a:rPr lang="en-US" sz="1700">
                <a:solidFill>
                  <a:schemeClr val="accent1"/>
                </a:solidFill>
                <a:latin typeface="Calibri"/>
                <a:ea typeface="Calibri"/>
                <a:cs typeface="Calibri"/>
                <a:sym typeface="Calibri"/>
              </a:rPr>
              <a:t>domande per stimolare la riflessione</a:t>
            </a:r>
            <a:r>
              <a:rPr lang="en-US" sz="1700">
                <a:latin typeface="Calibri"/>
                <a:ea typeface="Calibri"/>
                <a:cs typeface="Calibri"/>
                <a:sym typeface="Calibri"/>
              </a:rPr>
              <a:t> e spingerli a crescere, trovando le loro soluzioni di fronte alle difficoltà. Alla fine del progetto, le e gli studenti scrivono una relazione, in cui riflettono sull’intera esperienza (ad es., sull’efficienza o sugli aspetti da migliorare, sulla collaborazione con le compagne e i compagni). </a:t>
            </a:r>
            <a:endParaRPr sz="1700">
              <a:latin typeface="Calibri"/>
              <a:ea typeface="Calibri"/>
              <a:cs typeface="Calibri"/>
              <a:sym typeface="Calibri"/>
            </a:endParaRPr>
          </a:p>
        </p:txBody>
      </p:sp>
      <p:pic>
        <p:nvPicPr>
          <p:cNvPr id="296" name="Google Shape;296;p21"/>
          <p:cNvPicPr preferRelativeResize="0"/>
          <p:nvPr/>
        </p:nvPicPr>
        <p:blipFill rotWithShape="1">
          <a:blip r:embed="rId3">
            <a:alphaModFix/>
          </a:blip>
          <a:srcRect b="34898" l="42102" r="38642" t="36797"/>
          <a:stretch/>
        </p:blipFill>
        <p:spPr>
          <a:xfrm>
            <a:off x="686675" y="951675"/>
            <a:ext cx="2123700" cy="2579525"/>
          </a:xfrm>
          <a:prstGeom prst="rect">
            <a:avLst/>
          </a:prstGeom>
          <a:noFill/>
          <a:ln>
            <a:noFill/>
          </a:ln>
        </p:spPr>
      </p:pic>
      <p:sp>
        <p:nvSpPr>
          <p:cNvPr id="297" name="Google Shape;297;p21"/>
          <p:cNvSpPr txBox="1"/>
          <p:nvPr/>
        </p:nvSpPr>
        <p:spPr>
          <a:xfrm>
            <a:off x="1017597" y="2059410"/>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BE6BE7"/>
                </a:solidFill>
              </a:rPr>
              <a:t>Riflessione</a:t>
            </a:r>
            <a:endParaRPr/>
          </a:p>
          <a:p>
            <a:pPr indent="0" lvl="0" marL="0" rtl="0" algn="ctr">
              <a:spcBef>
                <a:spcPts val="0"/>
              </a:spcBef>
              <a:spcAft>
                <a:spcPts val="0"/>
              </a:spcAft>
              <a:buClr>
                <a:srgbClr val="000000"/>
              </a:buClr>
              <a:buSzPts val="1400"/>
              <a:buFont typeface="Arial"/>
              <a:buNone/>
            </a:pPr>
            <a:r>
              <a:t/>
            </a:r>
            <a:endParaRPr b="1">
              <a:solidFill>
                <a:srgbClr val="BE6BE7"/>
              </a:solidFill>
            </a:endParaRPr>
          </a:p>
          <a:p>
            <a:pPr indent="0" lvl="0" marL="0" rtl="0" algn="ctr">
              <a:spcBef>
                <a:spcPts val="0"/>
              </a:spcBef>
              <a:spcAft>
                <a:spcPts val="0"/>
              </a:spcAft>
              <a:buClr>
                <a:srgbClr val="000000"/>
              </a:buClr>
              <a:buSzPts val="1000"/>
              <a:buFont typeface="Arial"/>
              <a:buNone/>
            </a:pPr>
            <a:r>
              <a:rPr lang="en-US" sz="1000">
                <a:solidFill>
                  <a:srgbClr val="BE6BE7"/>
                </a:solidFill>
              </a:rPr>
              <a:t>Pensare in maniera critica alle scelte e alle decisioni prese.</a:t>
            </a:r>
            <a:endParaRPr b="1">
              <a:solidFill>
                <a:srgbClr val="BE6BE7"/>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2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304" name="Google Shape;304;p22"/>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22"/>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p22"/>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22"/>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22"/>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Descrizione</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lang="en-US" sz="1700">
                <a:latin typeface="Calibri"/>
                <a:ea typeface="Calibri"/>
                <a:cs typeface="Calibri"/>
                <a:sym typeface="Calibri"/>
              </a:rPr>
              <a:t> Assistenza e formazione, guida che attiva la metacognizione.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 nell’informatica</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lang="en-US" sz="1700">
                <a:latin typeface="Calibri"/>
                <a:ea typeface="Calibri"/>
                <a:cs typeface="Calibri"/>
                <a:sym typeface="Calibri"/>
              </a:rPr>
              <a:t>All’inizio, il personale docente fornisce l’esempio di un piccolo database di libri spiega come organizzare le informazioni nei campi (titolo, autrici e autori e genere). Le e gli studenti, poi, iniziano a creare la loro versione, elaborando l’esempio fornito per adattarlo alle esigenze della biblioteca scolastica. Inoltre, vengono forniti loro anche dei modelli strutturati con domande su questioni chiave che si devono considerare (ad es., “Quali tipi di dati dobbiamo tracciare?”, “Come interagiranno gli utenti con il database?”, “Cosa devono vedere gli utenti?”). Il personale docente potrebbe anche aiutare le e gli studenti ad aggiungere le funzionalità di base al sistema (ad es., aggiungere libri, ecc.). Man mano che le e gli studenti acquisiscono maggiore sicurezza, l’aiuto viene</a:t>
            </a:r>
            <a:r>
              <a:rPr lang="en-US" sz="1700">
                <a:solidFill>
                  <a:schemeClr val="accent1"/>
                </a:solidFill>
                <a:latin typeface="Calibri"/>
                <a:ea typeface="Calibri"/>
                <a:cs typeface="Calibri"/>
                <a:sym typeface="Calibri"/>
              </a:rPr>
              <a:t> gradualmente ridotto</a:t>
            </a:r>
            <a:r>
              <a:rPr lang="en-US" sz="1700">
                <a:latin typeface="Calibri"/>
                <a:ea typeface="Calibri"/>
                <a:cs typeface="Calibri"/>
                <a:sym typeface="Calibri"/>
              </a:rPr>
              <a:t>. </a:t>
            </a:r>
            <a:endParaRPr b="0" i="0" sz="1700" u="none" cap="none" strike="noStrike">
              <a:solidFill>
                <a:schemeClr val="accent1"/>
              </a:solidFill>
              <a:latin typeface="Calibri"/>
              <a:ea typeface="Calibri"/>
              <a:cs typeface="Calibri"/>
              <a:sym typeface="Calibri"/>
            </a:endParaRPr>
          </a:p>
        </p:txBody>
      </p:sp>
      <p:pic>
        <p:nvPicPr>
          <p:cNvPr id="309" name="Google Shape;309;p22"/>
          <p:cNvPicPr preferRelativeResize="0"/>
          <p:nvPr/>
        </p:nvPicPr>
        <p:blipFill rotWithShape="1">
          <a:blip r:embed="rId3">
            <a:alphaModFix/>
          </a:blip>
          <a:srcRect b="34634" l="61265" r="18632" t="38882"/>
          <a:stretch/>
        </p:blipFill>
        <p:spPr>
          <a:xfrm>
            <a:off x="640050" y="985075"/>
            <a:ext cx="2216949" cy="2413776"/>
          </a:xfrm>
          <a:prstGeom prst="rect">
            <a:avLst/>
          </a:prstGeom>
          <a:noFill/>
          <a:ln>
            <a:noFill/>
          </a:ln>
        </p:spPr>
      </p:pic>
      <p:sp>
        <p:nvSpPr>
          <p:cNvPr id="310" name="Google Shape;310;p22"/>
          <p:cNvSpPr txBox="1"/>
          <p:nvPr/>
        </p:nvSpPr>
        <p:spPr>
          <a:xfrm>
            <a:off x="1017596" y="1993236"/>
            <a:ext cx="1461900" cy="9852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DF5FAE"/>
                </a:solidFill>
              </a:rPr>
              <a:t>Scaffolding</a:t>
            </a:r>
            <a:endParaRPr/>
          </a:p>
          <a:p>
            <a:pPr indent="0" lvl="0" marL="0" rtl="0" algn="ctr">
              <a:spcBef>
                <a:spcPts val="0"/>
              </a:spcBef>
              <a:spcAft>
                <a:spcPts val="0"/>
              </a:spcAft>
              <a:buClr>
                <a:srgbClr val="000000"/>
              </a:buClr>
              <a:buSzPts val="1400"/>
              <a:buFont typeface="Arial"/>
              <a:buNone/>
            </a:pPr>
            <a:r>
              <a:t/>
            </a:r>
            <a:endParaRPr b="1">
              <a:solidFill>
                <a:srgbClr val="DF5FAE"/>
              </a:solidFill>
            </a:endParaRPr>
          </a:p>
          <a:p>
            <a:pPr indent="0" lvl="0" marL="0" rtl="0" algn="ctr">
              <a:spcBef>
                <a:spcPts val="0"/>
              </a:spcBef>
              <a:spcAft>
                <a:spcPts val="0"/>
              </a:spcAft>
              <a:buClr>
                <a:srgbClr val="000000"/>
              </a:buClr>
              <a:buSzPts val="1000"/>
              <a:buFont typeface="Arial"/>
              <a:buNone/>
            </a:pPr>
            <a:r>
              <a:rPr lang="en-US" sz="1000">
                <a:solidFill>
                  <a:srgbClr val="DF5FAE"/>
                </a:solidFill>
              </a:rPr>
              <a:t>Guida che supporta l’apprendimento e la metacognizione.</a:t>
            </a:r>
            <a:endParaRPr b="1">
              <a:solidFill>
                <a:srgbClr val="DF5FAE"/>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spcBef>
                <a:spcPts val="0"/>
              </a:spcBef>
              <a:spcAft>
                <a:spcPts val="0"/>
              </a:spcAft>
              <a:buClr>
                <a:schemeClr val="lt2"/>
              </a:buClr>
              <a:buSzPts val="3800"/>
              <a:buFont typeface="Calibri"/>
              <a:buNone/>
            </a:pPr>
            <a:r>
              <a:rPr lang="en-US"/>
              <a:t>Il modello dell’apprendimento autentico</a:t>
            </a:r>
            <a:endParaRPr/>
          </a:p>
        </p:txBody>
      </p:sp>
      <p:sp>
        <p:nvSpPr>
          <p:cNvPr id="317" name="Google Shape;317;p23"/>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23"/>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23"/>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23"/>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23"/>
          <p:cNvSpPr txBox="1"/>
          <p:nvPr/>
        </p:nvSpPr>
        <p:spPr>
          <a:xfrm>
            <a:off x="3024975" y="1253500"/>
            <a:ext cx="8670900" cy="552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Descri</a:t>
            </a:r>
            <a:r>
              <a:rPr b="1" lang="en-US" sz="1700">
                <a:latin typeface="Calibri"/>
                <a:ea typeface="Calibri"/>
                <a:cs typeface="Calibri"/>
                <a:sym typeface="Calibri"/>
              </a:rPr>
              <a:t>zione</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lang="en-US" sz="1700">
                <a:latin typeface="Calibri"/>
                <a:ea typeface="Calibri"/>
                <a:cs typeface="Calibri"/>
                <a:sym typeface="Calibri"/>
              </a:rPr>
              <a:t>Vengono integrati diversi tipi di valutazione, che spaziano da quelle basate sulle competenze a quelle basate sulle prestazioni, piuttosto che considerarle come funzioni separate in cui le e gli studenti applicano un’ampia gamma di competenze, mettendo in mostra la prestazione o i prodotti che vengono valutati secondo criteri adeguati (in linea con il compito).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lang="en-US" sz="1700">
                <a:latin typeface="Calibri"/>
                <a:ea typeface="Calibri"/>
                <a:cs typeface="Calibri"/>
                <a:sym typeface="Calibri"/>
              </a:rPr>
              <a:t>Esempio nell’informatica</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lang="en-US" sz="1700">
                <a:latin typeface="Calibri"/>
                <a:ea typeface="Calibri"/>
                <a:cs typeface="Calibri"/>
                <a:sym typeface="Calibri"/>
              </a:rPr>
              <a:t>Le e gli studenti vengono valutati in base al processo e al risultato. In particolare, vengono valutati in base a quanto sia funzionale il sistema finale (ad es., l’efficacia, la qualità dell’interfaccia utente) e a come hanno lavorato collaborativamente per raggiungere questo obiettivo. Viene chiesto loro di testare il sistema con un gruppo di utenti finali mentre preparano un manuale per spiegare come usare e gestire il sistema. Questo manuale è una documentazione dell’intero processo, quindi mostra se le e gli studenti comprendono il sistema e se possono comunicare facilmente le informazioni tecniche agli utenti non tecnici (ad es., bibliotecarie e bibliotecari, compagne e compagni di classe e insegnanti). Come parte della dimostrazione finale, potrebbero emergere problemi imprevisti da risolvere, valutando in questo modo la loro comprensione dei concetti. Possono presentare i loro prototipi a un pubblico o un comitato direttivo di esperte ed esperti, come descritto nel punto “prestazione esperta”. </a:t>
            </a:r>
            <a:endParaRPr b="0" i="0" sz="1700" u="none" cap="none" strike="noStrike">
              <a:solidFill>
                <a:srgbClr val="000000"/>
              </a:solidFill>
              <a:latin typeface="Calibri"/>
              <a:ea typeface="Calibri"/>
              <a:cs typeface="Calibri"/>
              <a:sym typeface="Calibri"/>
            </a:endParaRPr>
          </a:p>
        </p:txBody>
      </p:sp>
      <p:pic>
        <p:nvPicPr>
          <p:cNvPr id="322" name="Google Shape;322;p23"/>
          <p:cNvPicPr preferRelativeResize="0"/>
          <p:nvPr/>
        </p:nvPicPr>
        <p:blipFill rotWithShape="1">
          <a:blip r:embed="rId3">
            <a:alphaModFix/>
          </a:blip>
          <a:srcRect b="606" l="1248" r="74647" t="64349"/>
          <a:stretch/>
        </p:blipFill>
        <p:spPr>
          <a:xfrm>
            <a:off x="387426" y="948700"/>
            <a:ext cx="2477575" cy="2976825"/>
          </a:xfrm>
          <a:prstGeom prst="rect">
            <a:avLst/>
          </a:prstGeom>
          <a:noFill/>
          <a:ln>
            <a:noFill/>
          </a:ln>
        </p:spPr>
      </p:pic>
      <p:sp>
        <p:nvSpPr>
          <p:cNvPr id="323" name="Google Shape;323;p23"/>
          <p:cNvSpPr txBox="1"/>
          <p:nvPr/>
        </p:nvSpPr>
        <p:spPr>
          <a:xfrm>
            <a:off x="791711" y="1982225"/>
            <a:ext cx="1384800" cy="1508400"/>
          </a:xfrm>
          <a:prstGeom prst="rect">
            <a:avLst/>
          </a:prstGeom>
          <a:solidFill>
            <a:srgbClr val="FFFFFF"/>
          </a:solidFill>
          <a:ln>
            <a:noFill/>
          </a:ln>
        </p:spPr>
        <p:txBody>
          <a:bodyPr anchorCtr="0" anchor="t" bIns="45700" lIns="91425" spcFirstLastPara="1" rIns="91425" wrap="square" tIns="45700">
            <a:spAutoFit/>
          </a:bodyPr>
          <a:lstStyle/>
          <a:p>
            <a:pPr indent="0" lvl="0" marL="0" rtl="0" algn="ctr">
              <a:spcBef>
                <a:spcPts val="0"/>
              </a:spcBef>
              <a:spcAft>
                <a:spcPts val="0"/>
              </a:spcAft>
              <a:buClr>
                <a:srgbClr val="000000"/>
              </a:buClr>
              <a:buSzPts val="1400"/>
              <a:buFont typeface="Arial"/>
              <a:buNone/>
            </a:pPr>
            <a:r>
              <a:rPr b="1" lang="en-US">
                <a:solidFill>
                  <a:srgbClr val="E8625E"/>
                </a:solidFill>
              </a:rPr>
              <a:t>Valutazione autentica</a:t>
            </a:r>
            <a:endParaRPr/>
          </a:p>
          <a:p>
            <a:pPr indent="0" lvl="0" marL="0" rtl="0" algn="ctr">
              <a:spcBef>
                <a:spcPts val="0"/>
              </a:spcBef>
              <a:spcAft>
                <a:spcPts val="0"/>
              </a:spcAft>
              <a:buClr>
                <a:srgbClr val="000000"/>
              </a:buClr>
              <a:buSzPts val="1400"/>
              <a:buFont typeface="Arial"/>
              <a:buNone/>
            </a:pPr>
            <a:r>
              <a:t/>
            </a:r>
            <a:endParaRPr b="1">
              <a:solidFill>
                <a:srgbClr val="E8625E"/>
              </a:solidFill>
            </a:endParaRPr>
          </a:p>
          <a:p>
            <a:pPr indent="0" lvl="0" marL="0" rtl="0" algn="ctr">
              <a:spcBef>
                <a:spcPts val="0"/>
              </a:spcBef>
              <a:spcAft>
                <a:spcPts val="0"/>
              </a:spcAft>
              <a:buClr>
                <a:srgbClr val="000000"/>
              </a:buClr>
              <a:buSzPts val="1000"/>
              <a:buFont typeface="Arial"/>
              <a:buNone/>
            </a:pPr>
            <a:r>
              <a:rPr lang="en-US" sz="1000">
                <a:solidFill>
                  <a:srgbClr val="E8625E"/>
                </a:solidFill>
              </a:rPr>
              <a:t>Le valutazioni integrate che mettono in mostra una serie di competenze.</a:t>
            </a:r>
            <a:endParaRPr b="1">
              <a:solidFill>
                <a:srgbClr val="E8625E"/>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id="328" name="Google Shape;328;p26"/>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329" name="Google Shape;329;p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6: revisione e riflessione</a:t>
            </a:r>
            <a:endParaRPr/>
          </a:p>
        </p:txBody>
      </p:sp>
      <p:sp>
        <p:nvSpPr>
          <p:cNvPr id="330" name="Google Shape;330;p26"/>
          <p:cNvSpPr txBox="1"/>
          <p:nvPr>
            <p:ph idx="1" type="body"/>
          </p:nvPr>
        </p:nvSpPr>
        <p:spPr>
          <a:xfrm>
            <a:off x="247496" y="1865368"/>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SzPts val="2500"/>
              <a:buAutoNum type="arabicPeriod"/>
            </a:pPr>
            <a:r>
              <a:rPr lang="en-US" sz="2500"/>
              <a:t>Oggi, ho appreso che</a:t>
            </a:r>
            <a:r>
              <a:rPr lang="en-US" sz="2500"/>
              <a:t>________. (Fornite la definizione di apprendimento autentico e dei nove elementi, nonché le conoscenze supplementari acquisite).</a:t>
            </a:r>
            <a:endParaRPr sz="2500"/>
          </a:p>
          <a:p>
            <a:pPr indent="-387350" lvl="0" marL="457200" marR="0" rtl="0" algn="l">
              <a:lnSpc>
                <a:spcPct val="200000"/>
              </a:lnSpc>
              <a:spcBef>
                <a:spcPts val="0"/>
              </a:spcBef>
              <a:spcAft>
                <a:spcPts val="0"/>
              </a:spcAft>
              <a:buSzPts val="2500"/>
              <a:buAutoNum type="arabicPeriod"/>
            </a:pPr>
            <a:r>
              <a:rPr lang="en-US" sz="2500"/>
              <a:t>Dopo aver imparato ______ sono consapevole delle mie pratiche di  _____.</a:t>
            </a:r>
            <a:endParaRPr sz="2500"/>
          </a:p>
          <a:p>
            <a:pPr indent="-387350" lvl="0" marL="457200" marR="0" rtl="0" algn="l">
              <a:lnSpc>
                <a:spcPct val="200000"/>
              </a:lnSpc>
              <a:spcBef>
                <a:spcPts val="0"/>
              </a:spcBef>
              <a:spcAft>
                <a:spcPts val="0"/>
              </a:spcAft>
              <a:buSzPts val="2500"/>
              <a:buAutoNum type="arabicPeriod"/>
            </a:pPr>
            <a:r>
              <a:rPr lang="en-US" sz="2500"/>
              <a:t>Provo ancora curiosità verso__________.</a:t>
            </a:r>
            <a:endParaRPr sz="25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2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600"/>
              <a:t>Dalla scuola primaria alla secondaria: considerazioni importanti</a:t>
            </a:r>
            <a:endParaRPr sz="3600"/>
          </a:p>
        </p:txBody>
      </p:sp>
      <p:sp>
        <p:nvSpPr>
          <p:cNvPr id="337" name="Google Shape;337;p24"/>
          <p:cNvSpPr txBox="1"/>
          <p:nvPr>
            <p:ph idx="1" type="body"/>
          </p:nvPr>
        </p:nvSpPr>
        <p:spPr>
          <a:xfrm>
            <a:off x="97971" y="98789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u="sng"/>
              <a:t>Attività e compiti autentici</a:t>
            </a:r>
            <a:endParaRPr b="1" u="sng"/>
          </a:p>
          <a:p>
            <a:pPr indent="-368300" lvl="0" marL="457200" marR="0" rtl="0" algn="l">
              <a:lnSpc>
                <a:spcPct val="200000"/>
              </a:lnSpc>
              <a:spcBef>
                <a:spcPts val="0"/>
              </a:spcBef>
              <a:spcAft>
                <a:spcPts val="0"/>
              </a:spcAft>
              <a:buSzPts val="2200"/>
              <a:buChar char="•"/>
            </a:pPr>
            <a:r>
              <a:rPr lang="en-US"/>
              <a:t>Scuola primaria</a:t>
            </a:r>
            <a:r>
              <a:rPr lang="en-US"/>
              <a:t>: attività basate sulla scoperta e organizzate secondo una struttura.</a:t>
            </a:r>
            <a:endParaRPr/>
          </a:p>
          <a:p>
            <a:pPr indent="-368300" lvl="0" marL="457200" marR="0" rtl="0" algn="l">
              <a:lnSpc>
                <a:spcPct val="200000"/>
              </a:lnSpc>
              <a:spcBef>
                <a:spcPts val="0"/>
              </a:spcBef>
              <a:spcAft>
                <a:spcPts val="0"/>
              </a:spcAft>
              <a:buSzPts val="2200"/>
              <a:buChar char="•"/>
            </a:pPr>
            <a:r>
              <a:rPr lang="en-US"/>
              <a:t>Scuola secondaria: compiti più complessi, che richiedono competenze di </a:t>
            </a:r>
            <a:r>
              <a:rPr i="1" lang="en-US"/>
              <a:t>problem solving</a:t>
            </a:r>
            <a:r>
              <a:rPr lang="en-US"/>
              <a:t> e pensiero critico </a:t>
            </a:r>
            <a:r>
              <a:rPr lang="en-US"/>
              <a:t>più sviluppate.</a:t>
            </a:r>
            <a:endParaRPr/>
          </a:p>
          <a:p>
            <a:pPr indent="-203200" lvl="0" marL="571500" marR="0" rtl="0" algn="l">
              <a:lnSpc>
                <a:spcPct val="200000"/>
              </a:lnSpc>
              <a:spcBef>
                <a:spcPts val="1000"/>
              </a:spcBef>
              <a:spcAft>
                <a:spcPts val="0"/>
              </a:spcAft>
              <a:buClr>
                <a:schemeClr val="accent4"/>
              </a:buClr>
              <a:buSzPts val="2200"/>
              <a:buFont typeface="Arial"/>
              <a:buNone/>
            </a:pPr>
            <a:r>
              <a:rPr b="1" lang="en-US" u="sng"/>
              <a:t>Scaffolding</a:t>
            </a:r>
            <a:endParaRPr b="1" u="sng"/>
          </a:p>
          <a:p>
            <a:pPr indent="-368300" lvl="0" marL="457200" marR="0" rtl="0" algn="l">
              <a:lnSpc>
                <a:spcPct val="200000"/>
              </a:lnSpc>
              <a:spcBef>
                <a:spcPts val="0"/>
              </a:spcBef>
              <a:spcAft>
                <a:spcPts val="0"/>
              </a:spcAft>
              <a:buSzPts val="2200"/>
              <a:buChar char="•"/>
            </a:pPr>
            <a:r>
              <a:rPr lang="en-US"/>
              <a:t>Scuola primaria</a:t>
            </a:r>
            <a:r>
              <a:rPr lang="en-US"/>
              <a:t>: supporto significativo del personale docente nell’insegnamento.</a:t>
            </a:r>
            <a:endParaRPr/>
          </a:p>
          <a:p>
            <a:pPr indent="-368300" lvl="0" marL="457200" marR="0" rtl="0" algn="l">
              <a:lnSpc>
                <a:spcPct val="200000"/>
              </a:lnSpc>
              <a:spcBef>
                <a:spcPts val="0"/>
              </a:spcBef>
              <a:spcAft>
                <a:spcPts val="0"/>
              </a:spcAft>
              <a:buSzPts val="2200"/>
              <a:buChar char="•"/>
            </a:pPr>
            <a:r>
              <a:rPr lang="en-US"/>
              <a:t>Scuola secondaria: le e gli studenti diventano più indipendenti e interagiscono con concetti più astratti e specifici per le discipline.</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pic>
        <p:nvPicPr>
          <p:cNvPr id="342" name="Google Shape;342;p25" title="still-life-red-thread-connection.jpg"/>
          <p:cNvPicPr preferRelativeResize="0"/>
          <p:nvPr/>
        </p:nvPicPr>
        <p:blipFill rotWithShape="1">
          <a:blip r:embed="rId3">
            <a:alphaModFix amt="24000"/>
          </a:blip>
          <a:srcRect b="0" l="0" r="0" t="27096"/>
          <a:stretch/>
        </p:blipFill>
        <p:spPr>
          <a:xfrm>
            <a:off x="-119837" y="809212"/>
            <a:ext cx="12412282" cy="6048788"/>
          </a:xfrm>
          <a:prstGeom prst="rect">
            <a:avLst/>
          </a:prstGeom>
          <a:noFill/>
          <a:ln>
            <a:noFill/>
          </a:ln>
        </p:spPr>
      </p:pic>
      <p:sp>
        <p:nvSpPr>
          <p:cNvPr id="343" name="Google Shape;343;p2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5: apprendimento autentico nell’informatica</a:t>
            </a:r>
            <a:endParaRPr/>
          </a:p>
        </p:txBody>
      </p:sp>
      <p:sp>
        <p:nvSpPr>
          <p:cNvPr id="344" name="Google Shape;344;p2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sz="2500" u="sng"/>
              <a:t>Scenario:</a:t>
            </a:r>
            <a:r>
              <a:rPr lang="en-US" sz="2500"/>
              <a:t> </a:t>
            </a:r>
            <a:endParaRPr sz="2500"/>
          </a:p>
          <a:p>
            <a:pPr indent="0" lvl="0" marL="285750" marR="0" rtl="0" algn="l">
              <a:lnSpc>
                <a:spcPct val="200000"/>
              </a:lnSpc>
              <a:spcBef>
                <a:spcPts val="1000"/>
              </a:spcBef>
              <a:spcAft>
                <a:spcPts val="0"/>
              </a:spcAft>
              <a:buClr>
                <a:schemeClr val="accent4"/>
              </a:buClr>
              <a:buSzPts val="2200"/>
              <a:buFont typeface="Arial"/>
              <a:buNone/>
            </a:pPr>
            <a:r>
              <a:rPr lang="en-US" sz="2000"/>
              <a:t>in piccoli gruppi, sviluppate un </a:t>
            </a:r>
            <a:r>
              <a:rPr b="1" lang="en-US" sz="2000"/>
              <a:t>contesto autentico </a:t>
            </a:r>
            <a:r>
              <a:rPr lang="en-US" sz="2000"/>
              <a:t>destinato alle e agli studenti per l’apprendimento di </a:t>
            </a:r>
            <a:r>
              <a:rPr b="1" lang="en-US" sz="2000"/>
              <a:t>algoritmi semplici</a:t>
            </a:r>
            <a:r>
              <a:rPr lang="en-US" sz="2000"/>
              <a:t>. Potete ispirarvi ai seguenti punti.</a:t>
            </a:r>
            <a:endParaRPr sz="2000"/>
          </a:p>
          <a:p>
            <a:pPr indent="-127000" lvl="0" marL="1200150" marR="0" rtl="0" algn="l">
              <a:lnSpc>
                <a:spcPct val="200000"/>
              </a:lnSpc>
              <a:spcBef>
                <a:spcPts val="0"/>
              </a:spcBef>
              <a:spcAft>
                <a:spcPts val="0"/>
              </a:spcAft>
              <a:buSzPts val="2000"/>
              <a:buFont typeface="Calibri"/>
              <a:buAutoNum type="arabicPeriod"/>
            </a:pPr>
            <a:r>
              <a:rPr lang="en-US" sz="2000"/>
              <a:t>T</a:t>
            </a:r>
            <a:r>
              <a:rPr lang="en-US" sz="2000"/>
              <a:t>rovare il numero più grande</a:t>
            </a:r>
            <a:endParaRPr sz="2000"/>
          </a:p>
          <a:p>
            <a:pPr indent="-127000" lvl="0" marL="1200150" marR="0" rtl="0" algn="l">
              <a:lnSpc>
                <a:spcPct val="200000"/>
              </a:lnSpc>
              <a:spcBef>
                <a:spcPts val="0"/>
              </a:spcBef>
              <a:spcAft>
                <a:spcPts val="0"/>
              </a:spcAft>
              <a:buSzPts val="2000"/>
              <a:buFont typeface="Calibri"/>
              <a:buAutoNum type="arabicPeriod"/>
            </a:pPr>
            <a:r>
              <a:rPr lang="en-US" sz="2000"/>
              <a:t>Quante volte compare uno stesso numero</a:t>
            </a:r>
            <a:endParaRPr sz="2000"/>
          </a:p>
          <a:p>
            <a:pPr indent="-127000" lvl="0" marL="1200150" marR="0" rtl="0" algn="l">
              <a:lnSpc>
                <a:spcPct val="200000"/>
              </a:lnSpc>
              <a:spcBef>
                <a:spcPts val="0"/>
              </a:spcBef>
              <a:spcAft>
                <a:spcPts val="0"/>
              </a:spcAft>
              <a:buSzPts val="2000"/>
              <a:buFont typeface="Calibri"/>
              <a:buAutoNum type="arabicPeriod"/>
            </a:pPr>
            <a:r>
              <a:rPr lang="en-US" sz="2000"/>
              <a:t>Invertire l’ordine di un elenco</a:t>
            </a:r>
            <a:endParaRPr sz="2000"/>
          </a:p>
          <a:p>
            <a:pPr indent="-127000" lvl="0" marL="1200150" marR="0" rtl="0" algn="l">
              <a:lnSpc>
                <a:spcPct val="200000"/>
              </a:lnSpc>
              <a:spcBef>
                <a:spcPts val="0"/>
              </a:spcBef>
              <a:spcAft>
                <a:spcPts val="0"/>
              </a:spcAft>
              <a:buSzPts val="2000"/>
              <a:buFont typeface="Calibri"/>
              <a:buAutoNum type="arabicPeriod"/>
            </a:pPr>
            <a:r>
              <a:rPr lang="en-US" sz="2000"/>
              <a:t>Verificare se un numero è pari o dispari</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Compiti aggiuntivi</a:t>
            </a:r>
            <a:endParaRPr/>
          </a:p>
        </p:txBody>
      </p:sp>
      <p:sp>
        <p:nvSpPr>
          <p:cNvPr id="350" name="Google Shape;350;p27"/>
          <p:cNvSpPr txBox="1"/>
          <p:nvPr>
            <p:ph idx="1" type="body"/>
          </p:nvPr>
        </p:nvSpPr>
        <p:spPr>
          <a:xfrm>
            <a:off x="256425" y="1357050"/>
            <a:ext cx="8093100" cy="5870100"/>
          </a:xfrm>
          <a:prstGeom prst="rect">
            <a:avLst/>
          </a:prstGeom>
          <a:noFill/>
          <a:ln>
            <a:noFill/>
          </a:ln>
        </p:spPr>
        <p:txBody>
          <a:bodyPr anchorCtr="0" anchor="t" bIns="45700" lIns="91425" spcFirstLastPara="1" rIns="91425" wrap="square" tIns="45700">
            <a:noAutofit/>
          </a:bodyPr>
          <a:lstStyle/>
          <a:p>
            <a:pPr indent="0" lvl="0" marL="514350" rtl="0" algn="just">
              <a:lnSpc>
                <a:spcPct val="200000"/>
              </a:lnSpc>
              <a:spcBef>
                <a:spcPts val="1000"/>
              </a:spcBef>
              <a:spcAft>
                <a:spcPts val="0"/>
              </a:spcAft>
              <a:buSzPts val="2200"/>
              <a:buFont typeface="Arial"/>
              <a:buNone/>
            </a:pPr>
            <a:r>
              <a:rPr lang="en-US"/>
              <a:t>Per prepararvi all’unità successiva, </a:t>
            </a:r>
            <a:r>
              <a:rPr b="1" lang="en-US"/>
              <a:t>approfondite un concetto/tema/argomento o una competenza che vorreste trattare nel futuro</a:t>
            </a:r>
            <a:r>
              <a:rPr lang="en-US"/>
              <a:t>.</a:t>
            </a:r>
            <a:endParaRPr sz="1100">
              <a:solidFill>
                <a:srgbClr val="1D1D1B"/>
              </a:solidFill>
            </a:endParaRPr>
          </a:p>
          <a:p>
            <a:pPr indent="0" lvl="0" marL="0" rtl="0" algn="just">
              <a:lnSpc>
                <a:spcPct val="200000"/>
              </a:lnSpc>
              <a:spcBef>
                <a:spcPts val="1000"/>
              </a:spcBef>
              <a:spcAft>
                <a:spcPts val="0"/>
              </a:spcAft>
              <a:buSzPts val="2200"/>
              <a:buFont typeface="Arial"/>
              <a:buNone/>
            </a:pPr>
            <a:r>
              <a:t/>
            </a:r>
            <a:endParaRPr/>
          </a:p>
          <a:p>
            <a:pPr indent="0" lvl="0" marL="514350" rtl="0" algn="just">
              <a:lnSpc>
                <a:spcPct val="200000"/>
              </a:lnSpc>
              <a:spcBef>
                <a:spcPts val="1000"/>
              </a:spcBef>
              <a:spcAft>
                <a:spcPts val="0"/>
              </a:spcAft>
              <a:buSzPts val="2200"/>
              <a:buFont typeface="Arial"/>
              <a:buNone/>
            </a:pPr>
            <a:r>
              <a:rPr lang="en-US"/>
              <a:t>Vi consigliamo inoltre di lavorare su alcuni </a:t>
            </a:r>
            <a:r>
              <a:rPr b="1" i="1" lang="en-US">
                <a:solidFill>
                  <a:schemeClr val="accent1"/>
                </a:solidFill>
              </a:rPr>
              <a:t>risultati di apprendimento</a:t>
            </a:r>
            <a:r>
              <a:rPr lang="en-US"/>
              <a:t> per accompagnare il concetto/tema/argomento o la competenza che desiderate approfondire.</a:t>
            </a:r>
            <a:endParaRPr/>
          </a:p>
        </p:txBody>
      </p:sp>
      <p:pic>
        <p:nvPicPr>
          <p:cNvPr id="351" name="Google Shape;351;p27" title="2808343.jpg"/>
          <p:cNvPicPr preferRelativeResize="0"/>
          <p:nvPr/>
        </p:nvPicPr>
        <p:blipFill rotWithShape="1">
          <a:blip r:embed="rId3">
            <a:alphaModFix/>
          </a:blip>
          <a:srcRect b="0" l="0" r="0" t="0"/>
          <a:stretch/>
        </p:blipFill>
        <p:spPr>
          <a:xfrm>
            <a:off x="8414149" y="1808517"/>
            <a:ext cx="3628325" cy="3628325"/>
          </a:xfrm>
          <a:prstGeom prst="rect">
            <a:avLst/>
          </a:prstGeom>
          <a:noFill/>
          <a:ln>
            <a:noFill/>
          </a:ln>
        </p:spPr>
      </p:pic>
      <p:sp>
        <p:nvSpPr>
          <p:cNvPr id="352" name="Google Shape;352;p27"/>
          <p:cNvSpPr txBox="1"/>
          <p:nvPr/>
        </p:nvSpPr>
        <p:spPr>
          <a:xfrm>
            <a:off x="9049825" y="5140675"/>
            <a:ext cx="2688900" cy="440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lang="en-US"/>
              <a:t>A cura di</a:t>
            </a:r>
            <a:r>
              <a:rPr b="0" i="0" lang="en-US" sz="1400" u="none" cap="none" strike="noStrike">
                <a:solidFill>
                  <a:srgbClr val="000000"/>
                </a:solidFill>
                <a:latin typeface="Arial"/>
                <a:ea typeface="Arial"/>
                <a:cs typeface="Arial"/>
                <a:sym typeface="Arial"/>
              </a:rPr>
              <a:t>:</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2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Risorse aggiuntive</a:t>
            </a:r>
            <a:endParaRPr/>
          </a:p>
        </p:txBody>
      </p:sp>
      <p:sp>
        <p:nvSpPr>
          <p:cNvPr id="358" name="Google Shape;358;p2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150000"/>
              </a:lnSpc>
              <a:spcBef>
                <a:spcPts val="1000"/>
              </a:spcBef>
              <a:spcAft>
                <a:spcPts val="0"/>
              </a:spcAft>
              <a:buClr>
                <a:schemeClr val="accent4"/>
              </a:buClr>
              <a:buSzPts val="2200"/>
              <a:buFont typeface="Arial"/>
              <a:buNone/>
            </a:pPr>
            <a:r>
              <a:rPr lang="en-US"/>
              <a:t>University of New Hampshire: Teaching and Learning Lab Resource hub</a:t>
            </a:r>
            <a:endParaRPr/>
          </a:p>
          <a:p>
            <a:pPr indent="-203200" lvl="0" marL="571500" marR="0" rtl="0" algn="l">
              <a:lnSpc>
                <a:spcPct val="150000"/>
              </a:lnSpc>
              <a:spcBef>
                <a:spcPts val="1000"/>
              </a:spcBef>
              <a:spcAft>
                <a:spcPts val="0"/>
              </a:spcAft>
              <a:buClr>
                <a:schemeClr val="accent4"/>
              </a:buClr>
              <a:buSzPts val="2200"/>
              <a:buFont typeface="Arial"/>
              <a:buNone/>
            </a:pPr>
            <a:r>
              <a:rPr lang="en-US" u="sng">
                <a:solidFill>
                  <a:schemeClr val="hlink"/>
                </a:solidFill>
                <a:hlinkClick r:id="rId3"/>
              </a:rPr>
              <a:t>https://www.unh.edu/teaching-learning-resource-hub/resources/all?field_unh_resource_category_target_id=All&amp;field_unh_resource_topic_target_id=57&amp;combine=</a:t>
            </a:r>
            <a:r>
              <a:rPr lang="en-US"/>
              <a:t>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Bibliografia</a:t>
            </a:r>
            <a:endParaRPr/>
          </a:p>
        </p:txBody>
      </p:sp>
      <p:sp>
        <p:nvSpPr>
          <p:cNvPr id="365" name="Google Shape;365;p29"/>
          <p:cNvSpPr txBox="1"/>
          <p:nvPr>
            <p:ph idx="1" type="body"/>
          </p:nvPr>
        </p:nvSpPr>
        <p:spPr>
          <a:xfrm>
            <a:off x="97971" y="797521"/>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i="1" lang="en-US" sz="1400"/>
              <a:t>Risorse </a:t>
            </a:r>
            <a:r>
              <a:rPr i="1" lang="en-US" sz="1400"/>
              <a:t>bibliografiche</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(1988). The culture of acquisition and the practice of understanding. IRL report 88-00087, Institute for Research on Learning.</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and Wenger, E. (1991) Situated learning: Legitimate peripheral participation. Cambridge: Cambridge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Piaget, J. (1975) The development of thought: Equilibration of cognitive structures. Oxford: Viking.</a:t>
            </a:r>
            <a:endParaRPr sz="1400"/>
          </a:p>
          <a:p>
            <a:pPr indent="-292100" lvl="0" marL="571500" marR="0" rtl="0" algn="l">
              <a:lnSpc>
                <a:spcPct val="90000"/>
              </a:lnSpc>
              <a:spcBef>
                <a:spcPts val="1000"/>
              </a:spcBef>
              <a:spcAft>
                <a:spcPts val="0"/>
              </a:spcAft>
              <a:buSzPts val="1400"/>
              <a:buFont typeface="Calibri"/>
              <a:buChar char="•"/>
            </a:pPr>
            <a:r>
              <a:rPr lang="en-US" sz="1400"/>
              <a:t>Resnick, M. and Rosenbaum, E. (2013). Design, Make, Play: Growing the Next Generation of STEM Innovators, chapter Designing for Tinkerability. Taylor &amp; Francis.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Vygotsky, L. (1978). Interaction between Learning and Development. In Mind in Society. (Trans. M.Cole), 79-91. Cambridge, Harvard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Whitehead, A.N. (1929) The aims of education and other essays. New York: Macmillan.</a:t>
            </a:r>
            <a:endParaRPr sz="1400"/>
          </a:p>
          <a:p>
            <a:pPr indent="0" lvl="0" marL="0" marR="0" rtl="0" algn="l">
              <a:lnSpc>
                <a:spcPct val="90000"/>
              </a:lnSpc>
              <a:spcBef>
                <a:spcPts val="1000"/>
              </a:spcBef>
              <a:spcAft>
                <a:spcPts val="0"/>
              </a:spcAft>
              <a:buSzPts val="2200"/>
              <a:buNone/>
            </a:pPr>
            <a:r>
              <a:rPr i="1" lang="en-US" sz="1400"/>
              <a:t>Capitoli o volumi pubblicati</a:t>
            </a:r>
            <a:endParaRPr i="1" sz="1400"/>
          </a:p>
          <a:p>
            <a:pPr indent="-292100" lvl="0" marL="571500" marR="0" rtl="0" algn="l">
              <a:lnSpc>
                <a:spcPct val="90000"/>
              </a:lnSpc>
              <a:spcBef>
                <a:spcPts val="1000"/>
              </a:spcBef>
              <a:spcAft>
                <a:spcPts val="0"/>
              </a:spcAft>
              <a:buSzPts val="1400"/>
              <a:buFont typeface="Calibri"/>
              <a:buChar char="•"/>
            </a:pPr>
            <a:r>
              <a:rPr lang="en-US" sz="1400"/>
              <a:t>Herrington, J., Reeves, T. C., &amp; Oliver, R. (2014). Authentic learning environments (pp. 401-412).Springer New York.</a:t>
            </a:r>
            <a:endParaRPr sz="1400"/>
          </a:p>
          <a:p>
            <a:pPr indent="0" lvl="0" marL="0" marR="0" rtl="0" algn="l">
              <a:lnSpc>
                <a:spcPct val="90000"/>
              </a:lnSpc>
              <a:spcBef>
                <a:spcPts val="1000"/>
              </a:spcBef>
              <a:spcAft>
                <a:spcPts val="0"/>
              </a:spcAft>
              <a:buSzPts val="2200"/>
              <a:buNone/>
            </a:pPr>
            <a:r>
              <a:rPr i="1" lang="en-US" sz="1400"/>
              <a:t>Articoli tratti da riviste scientifiche</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Cole, N. S. (1990). Conceptions of educational achievement. Educational researcher, 19(3), 2-7.</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Herrington, J. and Oliver, R. (2000) ‘An instructional design framework for authentic learning environments’, Educational Technology Research and Development, 48(3), pp. 23–48.</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Scardamalia, M. and Bereiter, C. (1994) ‘Computer support for knowledge-building communities’, The Journal of the Learning Sciences, 3(3), pp. 265–283.</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Stein, D., Isaacs, G. and Andrews, T. (2004) ‘Situated learning in adult education: Theoretical perspectives on communities of practice’, New Directions for Adult and Continuing Education, 102, pp. 73–82.</a:t>
            </a:r>
            <a:endParaRPr sz="1400"/>
          </a:p>
          <a:p>
            <a:pPr indent="0" lvl="0" marL="0" marR="0" rtl="0" algn="l">
              <a:lnSpc>
                <a:spcPct val="90000"/>
              </a:lnSpc>
              <a:spcBef>
                <a:spcPts val="1000"/>
              </a:spcBef>
              <a:spcAft>
                <a:spcPts val="0"/>
              </a:spcAft>
              <a:buSzPts val="2200"/>
              <a:buNone/>
            </a:pPr>
            <a:r>
              <a:rPr i="1" lang="en-US" sz="1400"/>
              <a:t>Video</a:t>
            </a:r>
            <a:endParaRPr i="1" sz="1400"/>
          </a:p>
          <a:p>
            <a:pPr indent="-317500" lvl="0" marL="457200" marR="0" rtl="0" algn="l">
              <a:lnSpc>
                <a:spcPct val="90000"/>
              </a:lnSpc>
              <a:spcBef>
                <a:spcPts val="1000"/>
              </a:spcBef>
              <a:spcAft>
                <a:spcPts val="0"/>
              </a:spcAft>
              <a:buSzPts val="1400"/>
              <a:buChar char="•"/>
            </a:pPr>
            <a:r>
              <a:rPr lang="en-US" sz="1400"/>
              <a:t>Edutopia (2016) Solving Real-World Problems: Bringing Authentic Context to Learning. Disponibile al link: </a:t>
            </a:r>
            <a:r>
              <a:rPr lang="en-US" sz="1400" u="sng">
                <a:solidFill>
                  <a:schemeClr val="hlink"/>
                </a:solidFill>
                <a:hlinkClick r:id="rId3"/>
              </a:rPr>
              <a:t>https://www.youtube.com/watch?v=G3IL0J3XMbA</a:t>
            </a:r>
            <a:r>
              <a:rPr lang="en-US" sz="1400"/>
              <a:t> (visitato il 26 marzo 2025)</a:t>
            </a:r>
            <a:endParaRPr sz="1400"/>
          </a:p>
          <a:p>
            <a:pPr indent="-203200" lvl="0" marL="571500" marR="0" rtl="0" algn="l">
              <a:lnSpc>
                <a:spcPct val="90000"/>
              </a:lnSpc>
              <a:spcBef>
                <a:spcPts val="1000"/>
              </a:spcBef>
              <a:spcAft>
                <a:spcPts val="0"/>
              </a:spcAft>
              <a:buClr>
                <a:schemeClr val="accent4"/>
              </a:buClr>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203200" lvl="0" marL="571500" marR="0" rtl="0" algn="l">
              <a:lnSpc>
                <a:spcPct val="90000"/>
              </a:lnSpc>
              <a:spcBef>
                <a:spcPts val="1000"/>
              </a:spcBef>
              <a:spcAft>
                <a:spcPts val="0"/>
              </a:spcAft>
              <a:buClr>
                <a:schemeClr val="accent4"/>
              </a:buClr>
              <a:buSzPts val="2200"/>
              <a:buFont typeface="Arial"/>
              <a:buNone/>
            </a:pPr>
            <a:r>
              <a:t/>
            </a: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Risultati di apprendimento</a:t>
            </a:r>
            <a:endParaRPr/>
          </a:p>
        </p:txBody>
      </p:sp>
      <p:sp>
        <p:nvSpPr>
          <p:cNvPr id="74" name="Google Shape;74;p3"/>
          <p:cNvSpPr txBox="1"/>
          <p:nvPr>
            <p:ph idx="1" type="body"/>
          </p:nvPr>
        </p:nvSpPr>
        <p:spPr>
          <a:xfrm>
            <a:off x="97971" y="987868"/>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1000"/>
              </a:spcBef>
              <a:spcAft>
                <a:spcPts val="0"/>
              </a:spcAft>
              <a:buSzPts val="2200"/>
              <a:buNone/>
            </a:pPr>
            <a:r>
              <a:rPr b="1" lang="en-US" sz="2400"/>
              <a:t>Al termine del modulo, le e i docenti saranno in grado di</a:t>
            </a:r>
            <a:r>
              <a:rPr b="1" lang="en-US" sz="2400"/>
              <a:t>:</a:t>
            </a:r>
            <a:endParaRPr b="1" sz="2400"/>
          </a:p>
          <a:p>
            <a:pPr indent="-355600" lvl="0" marL="571500" marR="0" rtl="0" algn="l">
              <a:lnSpc>
                <a:spcPct val="150000"/>
              </a:lnSpc>
              <a:spcBef>
                <a:spcPts val="1000"/>
              </a:spcBef>
              <a:spcAft>
                <a:spcPts val="0"/>
              </a:spcAft>
              <a:buSzPts val="2400"/>
              <a:buChar char="•"/>
            </a:pPr>
            <a:r>
              <a:rPr lang="en-US" sz="2400"/>
              <a:t>Definire e articolare la filosofia alla base del modello dell’apprendimento autentico.</a:t>
            </a:r>
            <a:endParaRPr sz="2400"/>
          </a:p>
          <a:p>
            <a:pPr indent="-355600" lvl="0" marL="571500" marR="0" rtl="0" algn="l">
              <a:lnSpc>
                <a:spcPct val="150000"/>
              </a:lnSpc>
              <a:spcBef>
                <a:spcPts val="1000"/>
              </a:spcBef>
              <a:spcAft>
                <a:spcPts val="0"/>
              </a:spcAft>
              <a:buSzPts val="2400"/>
              <a:buChar char="•"/>
            </a:pPr>
            <a:r>
              <a:rPr lang="en-US" sz="2400"/>
              <a:t>Elencare accuratamente i 9 elementi chiave dell’apprendimento autentico e descriverne il ruolo nella pianificazione delle lezioni attraverso una breve presentazione orale.</a:t>
            </a:r>
            <a:endParaRPr sz="2400"/>
          </a:p>
          <a:p>
            <a:pPr indent="-355600" lvl="0" marL="571500" marR="0" rtl="0" algn="l">
              <a:lnSpc>
                <a:spcPct val="150000"/>
              </a:lnSpc>
              <a:spcBef>
                <a:spcPts val="1000"/>
              </a:spcBef>
              <a:spcAft>
                <a:spcPts val="0"/>
              </a:spcAft>
              <a:buSzPts val="2400"/>
              <a:buChar char="•"/>
            </a:pPr>
            <a:r>
              <a:rPr lang="en-US" sz="2400"/>
              <a:t>Sviluppare un piano di lezione o un’attività formativa per un argomento dell’informatica che integri elementi dell’apprendimento autentico.</a:t>
            </a:r>
            <a:endParaRPr sz="2400"/>
          </a:p>
          <a:p>
            <a:pPr indent="-254000" lvl="1" marL="914400" rtl="0" algn="l">
              <a:lnSpc>
                <a:spcPct val="90000"/>
              </a:lnSpc>
              <a:spcBef>
                <a:spcPts val="500"/>
              </a:spcBef>
              <a:spcAft>
                <a:spcPts val="0"/>
              </a:spcAft>
              <a:buSzPts val="18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grpSp>
        <p:nvGrpSpPr>
          <p:cNvPr id="370" name="Google Shape;370;p30"/>
          <p:cNvGrpSpPr/>
          <p:nvPr/>
        </p:nvGrpSpPr>
        <p:grpSpPr>
          <a:xfrm>
            <a:off x="2179811" y="4729766"/>
            <a:ext cx="7832078" cy="1110328"/>
            <a:chOff x="2179603" y="4888792"/>
            <a:chExt cx="7798544" cy="1110328"/>
          </a:xfrm>
        </p:grpSpPr>
        <p:pic>
          <p:nvPicPr>
            <p:cNvPr id="371" name="Google Shape;371;p3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72" name="Google Shape;372;p3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73" name="Google Shape;373;p3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74" name="Google Shape;374;p3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75" name="Google Shape;375;p30"/>
            <p:cNvPicPr preferRelativeResize="0"/>
            <p:nvPr/>
          </p:nvPicPr>
          <p:blipFill rotWithShape="1">
            <a:blip r:embed="rId7">
              <a:alphaModFix/>
            </a:blip>
            <a:srcRect b="0" l="6517" r="6454" t="2903"/>
            <a:stretch/>
          </p:blipFill>
          <p:spPr>
            <a:xfrm>
              <a:off x="7781600" y="4945247"/>
              <a:ext cx="2196547" cy="545647"/>
            </a:xfrm>
            <a:prstGeom prst="rect">
              <a:avLst/>
            </a:prstGeom>
            <a:noFill/>
            <a:ln>
              <a:noFill/>
            </a:ln>
          </p:spPr>
        </p:pic>
        <p:pic>
          <p:nvPicPr>
            <p:cNvPr id="376" name="Google Shape;376;p3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77" name="Google Shape;377;p3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8" name="Google Shape;378;p3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9" name="Google Shape;379;p3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80" name="Google Shape;380;p3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81" name="Google Shape;381;p30"/>
          <p:cNvSpPr/>
          <p:nvPr/>
        </p:nvSpPr>
        <p:spPr>
          <a:xfrm>
            <a:off x="1254125" y="1759459"/>
            <a:ext cx="12192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Indice dei contenuti</a:t>
            </a:r>
            <a:endParaRPr/>
          </a:p>
        </p:txBody>
      </p:sp>
      <p:sp>
        <p:nvSpPr>
          <p:cNvPr id="81" name="Google Shape;81;p4"/>
          <p:cNvSpPr txBox="1"/>
          <p:nvPr>
            <p:ph idx="1" type="body"/>
          </p:nvPr>
        </p:nvSpPr>
        <p:spPr>
          <a:xfrm>
            <a:off x="123746" y="893043"/>
            <a:ext cx="11944500" cy="5870100"/>
          </a:xfrm>
          <a:prstGeom prst="rect">
            <a:avLst/>
          </a:prstGeom>
          <a:noFill/>
          <a:ln>
            <a:noFill/>
          </a:ln>
        </p:spPr>
        <p:txBody>
          <a:bodyPr anchorCtr="0" anchor="t" bIns="45700" lIns="91425" spcFirstLastPara="1" rIns="91425" wrap="square" tIns="45700">
            <a:noAutofit/>
          </a:bodyPr>
          <a:lstStyle/>
          <a:p>
            <a:pPr indent="-323850" lvl="0" marL="571500" marR="0" rtl="0" algn="l">
              <a:lnSpc>
                <a:spcPct val="90000"/>
              </a:lnSpc>
              <a:spcBef>
                <a:spcPts val="1000"/>
              </a:spcBef>
              <a:spcAft>
                <a:spcPts val="0"/>
              </a:spcAft>
              <a:buClr>
                <a:schemeClr val="accent4"/>
              </a:buClr>
              <a:buSzPts val="1900"/>
              <a:buFont typeface="Arial"/>
              <a:buChar char="•"/>
            </a:pPr>
            <a:r>
              <a:rPr lang="en-US" sz="1900"/>
              <a:t>Diapositiva</a:t>
            </a:r>
            <a:r>
              <a:rPr lang="en-US" sz="1900"/>
              <a:t> 1 - Titolo del WP</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Diapositiva</a:t>
            </a:r>
            <a:r>
              <a:rPr lang="en-US" sz="1900"/>
              <a:t> 2 - Titolo dell’unità</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Diapositiva</a:t>
            </a:r>
            <a:r>
              <a:rPr lang="en-US" sz="1900"/>
              <a:t> 3 - Risultati di apprendimento</a:t>
            </a:r>
            <a:endParaRPr sz="1900"/>
          </a:p>
          <a:p>
            <a:pPr indent="-323850" lvl="0" marL="571500" marR="0" rtl="0" algn="l">
              <a:lnSpc>
                <a:spcPct val="90000"/>
              </a:lnSpc>
              <a:spcBef>
                <a:spcPts val="1000"/>
              </a:spcBef>
              <a:spcAft>
                <a:spcPts val="0"/>
              </a:spcAft>
              <a:buSzPts val="1900"/>
              <a:buChar char="•"/>
            </a:pPr>
            <a:r>
              <a:rPr lang="en-US" sz="1900"/>
              <a:t>Diapositiva</a:t>
            </a:r>
            <a:r>
              <a:rPr lang="en-US" sz="1900"/>
              <a:t> 4 - Indice dei contenuti</a:t>
            </a:r>
            <a:endParaRPr sz="1900"/>
          </a:p>
          <a:p>
            <a:pPr indent="-323850" lvl="0" marL="571500" marR="0" rtl="0" algn="l">
              <a:lnSpc>
                <a:spcPct val="90000"/>
              </a:lnSpc>
              <a:spcBef>
                <a:spcPts val="1000"/>
              </a:spcBef>
              <a:spcAft>
                <a:spcPts val="0"/>
              </a:spcAft>
              <a:buSzPts val="1900"/>
              <a:buChar char="•"/>
            </a:pPr>
            <a:r>
              <a:rPr lang="en-US" sz="1900"/>
              <a:t>Diapositiva</a:t>
            </a:r>
            <a:r>
              <a:rPr lang="en-US" sz="1900"/>
              <a:t> 5 - Introduzione</a:t>
            </a:r>
            <a:endParaRPr sz="1900"/>
          </a:p>
          <a:p>
            <a:pPr indent="-323850" lvl="0" marL="571500" marR="0" rtl="0" algn="l">
              <a:lnSpc>
                <a:spcPct val="90000"/>
              </a:lnSpc>
              <a:spcBef>
                <a:spcPts val="1000"/>
              </a:spcBef>
              <a:spcAft>
                <a:spcPts val="0"/>
              </a:spcAft>
              <a:buSzPts val="1900"/>
              <a:buChar char="•"/>
            </a:pPr>
            <a:r>
              <a:rPr lang="en-US" sz="1900"/>
              <a:t>Diapositiva</a:t>
            </a:r>
            <a:r>
              <a:rPr lang="en-US" sz="1900"/>
              <a:t> 7 - Attività 1: rompighiaccio</a:t>
            </a:r>
            <a:endParaRPr sz="1900"/>
          </a:p>
          <a:p>
            <a:pPr indent="-323850" lvl="0" marL="571500" marR="0" rtl="0" algn="l">
              <a:lnSpc>
                <a:spcPct val="90000"/>
              </a:lnSpc>
              <a:spcBef>
                <a:spcPts val="1000"/>
              </a:spcBef>
              <a:spcAft>
                <a:spcPts val="0"/>
              </a:spcAft>
              <a:buSzPts val="1900"/>
              <a:buChar char="•"/>
            </a:pPr>
            <a:r>
              <a:rPr lang="en-US" sz="1900"/>
              <a:t>Diapositive</a:t>
            </a:r>
            <a:r>
              <a:rPr lang="en-US" sz="1900"/>
              <a:t> 8 - 10 - Attività 2: introduzione all’apprendimento autentico</a:t>
            </a:r>
            <a:endParaRPr sz="1900"/>
          </a:p>
          <a:p>
            <a:pPr indent="-323850" lvl="0" marL="571500" marR="0" rtl="0" algn="l">
              <a:lnSpc>
                <a:spcPct val="90000"/>
              </a:lnSpc>
              <a:spcBef>
                <a:spcPts val="1000"/>
              </a:spcBef>
              <a:spcAft>
                <a:spcPts val="0"/>
              </a:spcAft>
              <a:buSzPts val="1900"/>
              <a:buChar char="•"/>
            </a:pPr>
            <a:r>
              <a:rPr lang="en-US" sz="1900"/>
              <a:t>Diapositive</a:t>
            </a:r>
            <a:r>
              <a:rPr lang="en-US" sz="1900"/>
              <a:t> 11- 12 - Attività 3: l’apprendimento autentico nell’istruzione</a:t>
            </a:r>
            <a:endParaRPr sz="1900"/>
          </a:p>
          <a:p>
            <a:pPr indent="-323850" lvl="0" marL="571500" marR="0" rtl="0" algn="l">
              <a:lnSpc>
                <a:spcPct val="90000"/>
              </a:lnSpc>
              <a:spcBef>
                <a:spcPts val="1000"/>
              </a:spcBef>
              <a:spcAft>
                <a:spcPts val="0"/>
              </a:spcAft>
              <a:buSzPts val="1900"/>
              <a:buChar char="•"/>
            </a:pPr>
            <a:r>
              <a:rPr lang="en-US" sz="1900"/>
              <a:t>Diapositive</a:t>
            </a:r>
            <a:r>
              <a:rPr lang="en-US" sz="1900"/>
              <a:t> 13-23 - Attività 4: il modello jigsaw</a:t>
            </a:r>
            <a:endParaRPr sz="1900"/>
          </a:p>
          <a:p>
            <a:pPr indent="-323850" lvl="0" marL="571500" marR="0" rtl="0" algn="l">
              <a:lnSpc>
                <a:spcPct val="90000"/>
              </a:lnSpc>
              <a:spcBef>
                <a:spcPts val="1000"/>
              </a:spcBef>
              <a:spcAft>
                <a:spcPts val="0"/>
              </a:spcAft>
              <a:buSzPts val="1900"/>
              <a:buChar char="•"/>
            </a:pPr>
            <a:r>
              <a:rPr lang="en-US" sz="1900"/>
              <a:t>Diapositiva</a:t>
            </a:r>
            <a:r>
              <a:rPr lang="en-US" sz="1900"/>
              <a:t> 24 - Considerazioni importanti</a:t>
            </a:r>
            <a:endParaRPr sz="1900"/>
          </a:p>
          <a:p>
            <a:pPr indent="-323850" lvl="0" marL="571500" marR="0" rtl="0" algn="l">
              <a:lnSpc>
                <a:spcPct val="90000"/>
              </a:lnSpc>
              <a:spcBef>
                <a:spcPts val="1000"/>
              </a:spcBef>
              <a:spcAft>
                <a:spcPts val="0"/>
              </a:spcAft>
              <a:buSzPts val="1900"/>
              <a:buChar char="•"/>
            </a:pPr>
            <a:r>
              <a:rPr lang="en-US" sz="1900"/>
              <a:t>Diapositiva</a:t>
            </a:r>
            <a:r>
              <a:rPr lang="en-US" sz="1900"/>
              <a:t> 25 - Attività 5: l’apprendimento autentico nell’informatica</a:t>
            </a:r>
            <a:endParaRPr sz="1900"/>
          </a:p>
          <a:p>
            <a:pPr indent="-323850" lvl="0" marL="571500" marR="0" rtl="0" algn="l">
              <a:lnSpc>
                <a:spcPct val="90000"/>
              </a:lnSpc>
              <a:spcBef>
                <a:spcPts val="1000"/>
              </a:spcBef>
              <a:spcAft>
                <a:spcPts val="0"/>
              </a:spcAft>
              <a:buSzPts val="1900"/>
              <a:buChar char="•"/>
            </a:pPr>
            <a:r>
              <a:rPr lang="en-US" sz="1900"/>
              <a:t>Diapositiva</a:t>
            </a:r>
            <a:r>
              <a:rPr lang="en-US" sz="1900"/>
              <a:t> 26 - Attività 6: revisione e riflessione</a:t>
            </a:r>
            <a:endParaRPr sz="1900"/>
          </a:p>
          <a:p>
            <a:pPr indent="-323850" lvl="0" marL="571500" marR="0" rtl="0" algn="l">
              <a:lnSpc>
                <a:spcPct val="90000"/>
              </a:lnSpc>
              <a:spcBef>
                <a:spcPts val="1000"/>
              </a:spcBef>
              <a:spcAft>
                <a:spcPts val="0"/>
              </a:spcAft>
              <a:buSzPts val="1900"/>
              <a:buChar char="•"/>
            </a:pPr>
            <a:r>
              <a:rPr lang="en-US" sz="1900"/>
              <a:t>Diapositiva</a:t>
            </a:r>
            <a:r>
              <a:rPr lang="en-US" sz="1900"/>
              <a:t> 27 - Compiti aggiuntivi</a:t>
            </a:r>
            <a:endParaRPr sz="1900"/>
          </a:p>
          <a:p>
            <a:pPr indent="-323850" lvl="0" marL="571500" marR="0" rtl="0" algn="l">
              <a:lnSpc>
                <a:spcPct val="90000"/>
              </a:lnSpc>
              <a:spcBef>
                <a:spcPts val="1000"/>
              </a:spcBef>
              <a:spcAft>
                <a:spcPts val="0"/>
              </a:spcAft>
              <a:buSzPts val="1900"/>
              <a:buChar char="•"/>
            </a:pPr>
            <a:r>
              <a:rPr lang="en-US" sz="1900"/>
              <a:t>Diapositiva</a:t>
            </a:r>
            <a:r>
              <a:rPr lang="en-US" sz="1900"/>
              <a:t> 28 - Risorse aggiuntive</a:t>
            </a:r>
            <a:endParaRPr sz="1900"/>
          </a:p>
          <a:p>
            <a:pPr indent="-323850" lvl="0" marL="571500" marR="0" rtl="0" algn="l">
              <a:lnSpc>
                <a:spcPct val="90000"/>
              </a:lnSpc>
              <a:spcBef>
                <a:spcPts val="1000"/>
              </a:spcBef>
              <a:spcAft>
                <a:spcPts val="0"/>
              </a:spcAft>
              <a:buSzPts val="1900"/>
              <a:buChar char="•"/>
            </a:pPr>
            <a:r>
              <a:rPr lang="en-US" sz="1900"/>
              <a:t>Diapositiva</a:t>
            </a:r>
            <a:r>
              <a:rPr lang="en-US" sz="1900"/>
              <a:t> 29 - </a:t>
            </a:r>
            <a:r>
              <a:rPr lang="en-US" sz="1900"/>
              <a:t>Bibliografia</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Introduzione</a:t>
            </a:r>
            <a:endParaRPr/>
          </a:p>
        </p:txBody>
      </p:sp>
      <p:sp>
        <p:nvSpPr>
          <p:cNvPr id="88" name="Google Shape;88;p5"/>
          <p:cNvSpPr txBox="1"/>
          <p:nvPr>
            <p:ph idx="1" type="body"/>
          </p:nvPr>
        </p:nvSpPr>
        <p:spPr>
          <a:xfrm>
            <a:off x="97976" y="910700"/>
            <a:ext cx="11750700" cy="58701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150000"/>
              </a:lnSpc>
              <a:spcBef>
                <a:spcPts val="1000"/>
              </a:spcBef>
              <a:spcAft>
                <a:spcPts val="0"/>
              </a:spcAft>
              <a:buSzPts val="2200"/>
              <a:buChar char="•"/>
            </a:pPr>
            <a:r>
              <a:rPr lang="en-US"/>
              <a:t>L’unità si concentra sull’introduzione dei concetti fondamentali alla base del modello dell’apprendimento autentico.</a:t>
            </a:r>
            <a:endParaRPr/>
          </a:p>
          <a:p>
            <a:pPr indent="-368300" lvl="0" marL="457200" marR="0" rtl="0" algn="l">
              <a:lnSpc>
                <a:spcPct val="150000"/>
              </a:lnSpc>
              <a:spcBef>
                <a:spcPts val="0"/>
              </a:spcBef>
              <a:spcAft>
                <a:spcPts val="0"/>
              </a:spcAft>
              <a:buSzPts val="2200"/>
              <a:buChar char="•"/>
            </a:pPr>
            <a:r>
              <a:rPr lang="en-US"/>
              <a:t>ll modello dell’apprendimento autentico è costituito da nove elementi di progettazione che permettono a chi scrive i programmi didattici di pianificare esperienze di </a:t>
            </a:r>
            <a:r>
              <a:rPr lang="en-US"/>
              <a:t>apprendimento</a:t>
            </a:r>
            <a:r>
              <a:rPr lang="en-US"/>
              <a:t>  autentiche.</a:t>
            </a:r>
            <a:endParaRPr/>
          </a:p>
          <a:p>
            <a:pPr indent="0" lvl="0" marL="457200" marR="0" rtl="0" algn="l">
              <a:lnSpc>
                <a:spcPct val="15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89" name="Google Shape;89;p5"/>
          <p:cNvPicPr preferRelativeResize="0"/>
          <p:nvPr/>
        </p:nvPicPr>
        <p:blipFill rotWithShape="1">
          <a:blip r:embed="rId3">
            <a:alphaModFix/>
          </a:blip>
          <a:srcRect b="0" l="0" r="0" t="0"/>
          <a:stretch/>
        </p:blipFill>
        <p:spPr>
          <a:xfrm>
            <a:off x="7579725" y="2790950"/>
            <a:ext cx="4462599" cy="3257825"/>
          </a:xfrm>
          <a:prstGeom prst="rect">
            <a:avLst/>
          </a:prstGeom>
          <a:noFill/>
          <a:ln>
            <a:noFill/>
          </a:ln>
        </p:spPr>
      </p:pic>
      <p:sp>
        <p:nvSpPr>
          <p:cNvPr id="90" name="Google Shape;90;p5"/>
          <p:cNvSpPr txBox="1"/>
          <p:nvPr/>
        </p:nvSpPr>
        <p:spPr>
          <a:xfrm>
            <a:off x="173175" y="3396263"/>
            <a:ext cx="7565700" cy="25551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50000"/>
              </a:lnSpc>
              <a:spcBef>
                <a:spcPts val="1000"/>
              </a:spcBef>
              <a:spcAft>
                <a:spcPts val="0"/>
              </a:spcAft>
              <a:buClr>
                <a:schemeClr val="accent4"/>
              </a:buClr>
              <a:buSzPts val="2200"/>
              <a:buFont typeface="Arial"/>
              <a:buChar char="•"/>
            </a:pPr>
            <a:r>
              <a:rPr lang="en-US" sz="2200">
                <a:solidFill>
                  <a:schemeClr val="accent4"/>
                </a:solidFill>
                <a:latin typeface="Calibri"/>
                <a:ea typeface="Calibri"/>
                <a:cs typeface="Calibri"/>
                <a:sym typeface="Calibri"/>
              </a:rPr>
              <a:t>Il modello dell’apprendimento autentico rappresenta un metodo formativo stimolante per le e gli studenti, in quanto permette loro di partecipare in maniera pratica e autentica allo studio della materia e di essere parte della creazione di soluzioni reali per esempi reali. </a:t>
            </a:r>
            <a:endParaRPr sz="2200">
              <a:solidFill>
                <a:schemeClr val="accent4"/>
              </a:solidFill>
              <a:latin typeface="Calibri"/>
              <a:ea typeface="Calibri"/>
              <a:cs typeface="Calibri"/>
              <a:sym typeface="Calibri"/>
            </a:endParaRPr>
          </a:p>
        </p:txBody>
      </p:sp>
      <p:sp>
        <p:nvSpPr>
          <p:cNvPr id="91" name="Google Shape;91;p5"/>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Made by: </a:t>
            </a:r>
            <a:r>
              <a:rPr b="0" i="0" lang="en-US" sz="1400" u="sng" cap="none" strike="noStrike">
                <a:solidFill>
                  <a:schemeClr val="hlink"/>
                </a:solidFill>
                <a:latin typeface="Arial"/>
                <a:ea typeface="Arial"/>
                <a:cs typeface="Arial"/>
                <a:sym typeface="Arial"/>
                <a:hlinkClick r:id="rId4"/>
              </a:rPr>
              <a:t>Freepik</a:t>
            </a: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1: </a:t>
            </a:r>
            <a:r>
              <a:rPr lang="en-US"/>
              <a:t>rompighiaccio: </a:t>
            </a:r>
            <a:r>
              <a:rPr i="1" lang="en-US"/>
              <a:t>pair and share</a:t>
            </a:r>
            <a:endParaRPr i="1"/>
          </a:p>
        </p:txBody>
      </p:sp>
      <p:sp>
        <p:nvSpPr>
          <p:cNvPr id="98" name="Google Shape;98;p6"/>
          <p:cNvSpPr txBox="1"/>
          <p:nvPr>
            <p:ph idx="1" type="body"/>
          </p:nvPr>
        </p:nvSpPr>
        <p:spPr>
          <a:xfrm>
            <a:off x="97975" y="1037150"/>
            <a:ext cx="12192000" cy="1555800"/>
          </a:xfrm>
          <a:prstGeom prst="rect">
            <a:avLst/>
          </a:prstGeom>
          <a:solidFill>
            <a:schemeClr val="lt1"/>
          </a:solidFill>
          <a:ln>
            <a:noFill/>
          </a:ln>
          <a:effectLst>
            <a:outerShdw blurRad="57150" rotWithShape="0" algn="bl" dir="5400000" dist="19050">
              <a:srgbClr val="000000">
                <a:alpha val="49019"/>
              </a:srgbClr>
            </a:outerShdw>
          </a:effectLst>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rPr b="1" lang="en-US"/>
              <a:t>Discussione parte</a:t>
            </a:r>
            <a:r>
              <a:rPr b="1" lang="en-US"/>
              <a:t> 1:</a:t>
            </a:r>
            <a:endParaRPr b="1"/>
          </a:p>
          <a:p>
            <a:pPr indent="-361950" lvl="0" marL="457200" marR="0" rtl="0" algn="l">
              <a:lnSpc>
                <a:spcPct val="90000"/>
              </a:lnSpc>
              <a:spcBef>
                <a:spcPts val="1000"/>
              </a:spcBef>
              <a:spcAft>
                <a:spcPts val="0"/>
              </a:spcAft>
              <a:buSzPts val="2100"/>
              <a:buChar char="•"/>
            </a:pPr>
            <a:r>
              <a:rPr lang="en-US" sz="2100"/>
              <a:t>Quale impatto ha avuto </a:t>
            </a:r>
            <a:r>
              <a:rPr lang="en-US" sz="2100"/>
              <a:t>l'apprendimento</a:t>
            </a:r>
            <a:r>
              <a:rPr lang="en-US" sz="2100"/>
              <a:t> tradizionale (memorizzazione meccanica e insegnamento basato sulle lezioni frontali) sul vostro interesse nelle varie materie? </a:t>
            </a:r>
            <a:endParaRPr sz="2100"/>
          </a:p>
          <a:p>
            <a:pPr indent="-361950" lvl="0" marL="457200" marR="0" rtl="0" algn="l">
              <a:lnSpc>
                <a:spcPct val="90000"/>
              </a:lnSpc>
              <a:spcBef>
                <a:spcPts val="0"/>
              </a:spcBef>
              <a:spcAft>
                <a:spcPts val="0"/>
              </a:spcAft>
              <a:buSzPts val="2100"/>
              <a:buChar char="•"/>
            </a:pPr>
            <a:r>
              <a:rPr lang="en-US" sz="2100"/>
              <a:t>Secondo voi, i metodi di apprendimento tradizionali migliorano o spengono l’interesse delle e degli studenti?</a:t>
            </a:r>
            <a:endParaRPr sz="2100"/>
          </a:p>
        </p:txBody>
      </p:sp>
      <p:sp>
        <p:nvSpPr>
          <p:cNvPr id="99" name="Google Shape;99;p6"/>
          <p:cNvSpPr txBox="1"/>
          <p:nvPr/>
        </p:nvSpPr>
        <p:spPr>
          <a:xfrm>
            <a:off x="97975" y="2804450"/>
            <a:ext cx="11944500" cy="1532100"/>
          </a:xfrm>
          <a:prstGeom prst="rect">
            <a:avLst/>
          </a:prstGeom>
          <a:solidFill>
            <a:srgbClr val="898989"/>
          </a:solidFill>
          <a:ln>
            <a:noFill/>
          </a:ln>
          <a:effectLst>
            <a:outerShdw blurRad="57150" rotWithShape="0" algn="bl" dir="5400000" dist="19050">
              <a:srgbClr val="000000">
                <a:alpha val="49019"/>
              </a:srgbClr>
            </a:outerShdw>
          </a:effectLst>
        </p:spPr>
        <p:txBody>
          <a:bodyPr anchorCtr="0" anchor="t" bIns="91425" lIns="91425" spcFirstLastPara="1" rIns="91425" wrap="square" tIns="91425">
            <a:spAutoFit/>
          </a:bodyPr>
          <a:lstStyle/>
          <a:p>
            <a:pPr indent="0" lvl="0" marL="368300" marR="0" rtl="0" algn="l">
              <a:lnSpc>
                <a:spcPct val="90000"/>
              </a:lnSpc>
              <a:spcBef>
                <a:spcPts val="1000"/>
              </a:spcBef>
              <a:spcAft>
                <a:spcPts val="0"/>
              </a:spcAft>
              <a:buClr>
                <a:srgbClr val="000000"/>
              </a:buClr>
              <a:buSzPts val="2200"/>
              <a:buFont typeface="Arial"/>
              <a:buNone/>
            </a:pPr>
            <a:r>
              <a:rPr b="1" lang="en-US" sz="2200">
                <a:solidFill>
                  <a:srgbClr val="FFFFFF"/>
                </a:solidFill>
                <a:latin typeface="Calibri"/>
                <a:ea typeface="Calibri"/>
                <a:cs typeface="Calibri"/>
                <a:sym typeface="Calibri"/>
              </a:rPr>
              <a:t>Discussione parte</a:t>
            </a:r>
            <a:r>
              <a:rPr b="1" i="0" lang="en-US" sz="2200" u="none" cap="none" strike="noStrike">
                <a:solidFill>
                  <a:srgbClr val="FFFFFF"/>
                </a:solidFill>
                <a:latin typeface="Calibri"/>
                <a:ea typeface="Calibri"/>
                <a:cs typeface="Calibri"/>
                <a:sym typeface="Calibri"/>
              </a:rPr>
              <a:t> 2:</a:t>
            </a:r>
            <a:endParaRPr b="1"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1000"/>
              </a:spcBef>
              <a:spcAft>
                <a:spcPts val="0"/>
              </a:spcAft>
              <a:buClr>
                <a:srgbClr val="FFFFFF"/>
              </a:buClr>
              <a:buSzPts val="2200"/>
              <a:buFont typeface="Arial"/>
              <a:buChar char="•"/>
            </a:pPr>
            <a:r>
              <a:rPr b="0" i="0" lang="en-US" sz="2200" u="none" cap="none" strike="noStrike">
                <a:solidFill>
                  <a:srgbClr val="FFFFFF"/>
                </a:solidFill>
                <a:latin typeface="Calibri"/>
                <a:ea typeface="Calibri"/>
                <a:cs typeface="Calibri"/>
                <a:sym typeface="Calibri"/>
              </a:rPr>
              <a:t>Qu</a:t>
            </a:r>
            <a:r>
              <a:rPr lang="en-US" sz="2200">
                <a:solidFill>
                  <a:srgbClr val="FFFFFF"/>
                </a:solidFill>
                <a:latin typeface="Calibri"/>
                <a:ea typeface="Calibri"/>
                <a:cs typeface="Calibri"/>
                <a:sym typeface="Calibri"/>
              </a:rPr>
              <a:t>anto spesso avete tenuto una lezione che prevedesse la risoluzione di problemi reali?</a:t>
            </a:r>
            <a:endParaRPr b="0"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0"/>
              </a:spcBef>
              <a:spcAft>
                <a:spcPts val="0"/>
              </a:spcAft>
              <a:buClr>
                <a:srgbClr val="FFFFFF"/>
              </a:buClr>
              <a:buSzPts val="2200"/>
              <a:buFont typeface="Arial"/>
              <a:buChar char="•"/>
            </a:pPr>
            <a:r>
              <a:rPr lang="en-US" sz="2200">
                <a:solidFill>
                  <a:srgbClr val="FFFFFF"/>
                </a:solidFill>
                <a:latin typeface="Calibri"/>
                <a:ea typeface="Calibri"/>
                <a:cs typeface="Calibri"/>
                <a:sym typeface="Calibri"/>
              </a:rPr>
              <a:t>Ritenete che le e gli studenti partecipino diversamente all’apprendimento che includa applicazioni reali, rispetto ai metodi </a:t>
            </a:r>
            <a:r>
              <a:rPr lang="en-US" sz="2200">
                <a:solidFill>
                  <a:srgbClr val="FFFFFF"/>
                </a:solidFill>
                <a:latin typeface="Calibri"/>
                <a:ea typeface="Calibri"/>
                <a:cs typeface="Calibri"/>
                <a:sym typeface="Calibri"/>
              </a:rPr>
              <a:t>tradizionali</a:t>
            </a:r>
            <a:r>
              <a:rPr lang="en-US" sz="2200">
                <a:solidFill>
                  <a:srgbClr val="FFFFFF"/>
                </a:solidFill>
                <a:latin typeface="Calibri"/>
                <a:ea typeface="Calibri"/>
                <a:cs typeface="Calibri"/>
                <a:sym typeface="Calibri"/>
              </a:rPr>
              <a:t>?</a:t>
            </a:r>
            <a:endParaRPr b="0" i="0" sz="1400" u="none" cap="none" strike="noStrike">
              <a:solidFill>
                <a:srgbClr val="FFFFFF"/>
              </a:solidFill>
              <a:latin typeface="Arial"/>
              <a:ea typeface="Arial"/>
              <a:cs typeface="Arial"/>
              <a:sym typeface="Arial"/>
            </a:endParaRPr>
          </a:p>
        </p:txBody>
      </p:sp>
      <p:sp>
        <p:nvSpPr>
          <p:cNvPr id="100" name="Google Shape;100;p6"/>
          <p:cNvSpPr txBox="1"/>
          <p:nvPr/>
        </p:nvSpPr>
        <p:spPr>
          <a:xfrm>
            <a:off x="795600" y="4904425"/>
            <a:ext cx="10600800" cy="922500"/>
          </a:xfrm>
          <a:prstGeom prst="rect">
            <a:avLst/>
          </a:prstGeom>
          <a:solidFill>
            <a:schemeClr val="lt2"/>
          </a:solidFill>
          <a:ln>
            <a:noFill/>
          </a:ln>
          <a:effectLst>
            <a:outerShdw blurRad="57150" rotWithShape="0" algn="bl" dir="5400000" dist="19050">
              <a:srgbClr val="000000">
                <a:alpha val="49019"/>
              </a:srgbClr>
            </a:outerShdw>
          </a:effectLst>
        </p:spPr>
        <p:txBody>
          <a:bodyPr anchorCtr="0" anchor="t" bIns="91425" lIns="91425" spcFirstLastPara="1" rIns="91425" wrap="square" tIns="91425">
            <a:spAutoFit/>
          </a:bodyPr>
          <a:lstStyle/>
          <a:p>
            <a:pPr indent="0" lvl="0" marL="0" marR="0" rtl="0" algn="ctr">
              <a:lnSpc>
                <a:spcPct val="90000"/>
              </a:lnSpc>
              <a:spcBef>
                <a:spcPts val="1000"/>
              </a:spcBef>
              <a:spcAft>
                <a:spcPts val="0"/>
              </a:spcAft>
              <a:buClr>
                <a:srgbClr val="000000"/>
              </a:buClr>
              <a:buSzPts val="2200"/>
              <a:buFont typeface="Arial"/>
              <a:buNone/>
            </a:pPr>
            <a:r>
              <a:rPr b="1" i="0" lang="en-US" sz="2200" u="none" cap="none" strike="noStrike">
                <a:solidFill>
                  <a:schemeClr val="accent4"/>
                </a:solidFill>
                <a:latin typeface="Calibri"/>
                <a:ea typeface="Calibri"/>
                <a:cs typeface="Calibri"/>
                <a:sym typeface="Calibri"/>
              </a:rPr>
              <a:t>    </a:t>
            </a:r>
            <a:r>
              <a:rPr b="1" lang="en-US" sz="2200">
                <a:solidFill>
                  <a:schemeClr val="accent4"/>
                </a:solidFill>
                <a:latin typeface="Calibri"/>
                <a:ea typeface="Calibri"/>
                <a:cs typeface="Calibri"/>
                <a:sym typeface="Calibri"/>
              </a:rPr>
              <a:t>Tutta la classe</a:t>
            </a:r>
            <a:r>
              <a:rPr b="1" i="0" lang="en-US" sz="2200" u="none" cap="none" strike="noStrike">
                <a:solidFill>
                  <a:schemeClr val="accent4"/>
                </a:solidFill>
                <a:latin typeface="Calibri"/>
                <a:ea typeface="Calibri"/>
                <a:cs typeface="Calibri"/>
                <a:sym typeface="Calibri"/>
              </a:rPr>
              <a:t>: </a:t>
            </a:r>
            <a:endParaRPr b="1" i="0" sz="2200" u="none" cap="none" strike="noStrike">
              <a:solidFill>
                <a:schemeClr val="accent4"/>
              </a:solidFill>
              <a:latin typeface="Calibri"/>
              <a:ea typeface="Calibri"/>
              <a:cs typeface="Calibri"/>
              <a:sym typeface="Calibri"/>
            </a:endParaRPr>
          </a:p>
          <a:p>
            <a:pPr indent="0" lvl="0" marL="457200" marR="0" rtl="0" algn="ctr">
              <a:lnSpc>
                <a:spcPct val="90000"/>
              </a:lnSpc>
              <a:spcBef>
                <a:spcPts val="1000"/>
              </a:spcBef>
              <a:spcAft>
                <a:spcPts val="0"/>
              </a:spcAft>
              <a:buClr>
                <a:srgbClr val="000000"/>
              </a:buClr>
              <a:buSzPts val="2200"/>
              <a:buFont typeface="Arial"/>
              <a:buNone/>
            </a:pPr>
            <a:r>
              <a:rPr b="0" i="0" lang="en-US" sz="2200" u="none" cap="none" strike="noStrike">
                <a:solidFill>
                  <a:schemeClr val="accent4"/>
                </a:solidFill>
                <a:latin typeface="Calibri"/>
                <a:ea typeface="Calibri"/>
                <a:cs typeface="Calibri"/>
                <a:sym typeface="Calibri"/>
              </a:rPr>
              <a:t>Quali sono i vantaggi </a:t>
            </a:r>
            <a:r>
              <a:rPr lang="en-US" sz="2200">
                <a:solidFill>
                  <a:schemeClr val="accent4"/>
                </a:solidFill>
                <a:latin typeface="Calibri"/>
                <a:ea typeface="Calibri"/>
                <a:cs typeface="Calibri"/>
                <a:sym typeface="Calibri"/>
              </a:rPr>
              <a:t>dell’uso di esempi reali nell’apprendimento e nell’insegnamento.?</a:t>
            </a:r>
            <a:endParaRPr sz="2200">
              <a:solidFill>
                <a:schemeClr val="accent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2: introduzione all’apprendimento autentico</a:t>
            </a:r>
            <a:endParaRPr/>
          </a:p>
        </p:txBody>
      </p:sp>
      <p:pic>
        <p:nvPicPr>
          <p:cNvPr descr="A grey block on the left and interconnected dots of color on the right" id="107" name="Google Shape;107;p7"/>
          <p:cNvPicPr preferRelativeResize="0"/>
          <p:nvPr/>
        </p:nvPicPr>
        <p:blipFill rotWithShape="1">
          <a:blip r:embed="rId3">
            <a:alphaModFix/>
          </a:blip>
          <a:srcRect b="0" l="0" r="0" t="0"/>
          <a:stretch/>
        </p:blipFill>
        <p:spPr>
          <a:xfrm>
            <a:off x="978600" y="887725"/>
            <a:ext cx="9867824" cy="5577474"/>
          </a:xfrm>
          <a:prstGeom prst="rect">
            <a:avLst/>
          </a:prstGeom>
          <a:noFill/>
          <a:ln>
            <a:noFill/>
          </a:ln>
        </p:spPr>
      </p:pic>
      <p:sp>
        <p:nvSpPr>
          <p:cNvPr id="108" name="Google Shape;108;p7"/>
          <p:cNvSpPr txBox="1"/>
          <p:nvPr/>
        </p:nvSpPr>
        <p:spPr>
          <a:xfrm>
            <a:off x="8256525" y="6465200"/>
            <a:ext cx="2589900" cy="19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lang="en-US"/>
              <a:t>A opera di</a:t>
            </a:r>
            <a:r>
              <a:rPr b="0" i="0" lang="en-US" sz="1400" u="none" cap="none" strike="noStrike">
                <a:solidFill>
                  <a:srgbClr val="000000"/>
                </a:solidFill>
                <a:latin typeface="Arial"/>
                <a:ea typeface="Arial"/>
                <a:cs typeface="Arial"/>
                <a:sym typeface="Arial"/>
              </a:rPr>
              <a:t>:Dream Lab Canva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Teorie fondamentali dell’apprendimento autentico</a:t>
            </a:r>
            <a:endParaRPr/>
          </a:p>
        </p:txBody>
      </p:sp>
      <p:pic>
        <p:nvPicPr>
          <p:cNvPr id="115" name="Google Shape;115;p8" title="_- visual selection (1).png"/>
          <p:cNvPicPr preferRelativeResize="0"/>
          <p:nvPr/>
        </p:nvPicPr>
        <p:blipFill rotWithShape="1">
          <a:blip r:embed="rId3">
            <a:alphaModFix/>
          </a:blip>
          <a:srcRect b="0" l="22587" r="0" t="13179"/>
          <a:stretch/>
        </p:blipFill>
        <p:spPr>
          <a:xfrm>
            <a:off x="3595455" y="797450"/>
            <a:ext cx="6988595" cy="6343301"/>
          </a:xfrm>
          <a:prstGeom prst="rect">
            <a:avLst/>
          </a:prstGeom>
          <a:noFill/>
          <a:ln>
            <a:noFill/>
          </a:ln>
        </p:spPr>
      </p:pic>
      <p:pic>
        <p:nvPicPr>
          <p:cNvPr id="116" name="Google Shape;116;p8" title="_- visual selection (1).png"/>
          <p:cNvPicPr preferRelativeResize="0"/>
          <p:nvPr/>
        </p:nvPicPr>
        <p:blipFill rotWithShape="1">
          <a:blip r:embed="rId3">
            <a:alphaModFix/>
          </a:blip>
          <a:srcRect b="0" l="0" r="92459" t="13179"/>
          <a:stretch/>
        </p:blipFill>
        <p:spPr>
          <a:xfrm>
            <a:off x="1556375" y="797450"/>
            <a:ext cx="680798" cy="6343301"/>
          </a:xfrm>
          <a:prstGeom prst="rect">
            <a:avLst/>
          </a:prstGeom>
          <a:noFill/>
          <a:ln>
            <a:noFill/>
          </a:ln>
        </p:spPr>
      </p:pic>
      <p:sp>
        <p:nvSpPr>
          <p:cNvPr id="117" name="Google Shape;117;p8"/>
          <p:cNvSpPr txBox="1"/>
          <p:nvPr/>
        </p:nvSpPr>
        <p:spPr>
          <a:xfrm>
            <a:off x="2317072" y="1037143"/>
            <a:ext cx="1378500" cy="1015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lang="en-US" sz="1000"/>
              <a:t>Le e i discenti costruiscono le conoscenze tramite esperienze e interazioni con l’ambiente</a:t>
            </a:r>
            <a:endParaRPr sz="1000"/>
          </a:p>
        </p:txBody>
      </p:sp>
      <p:sp>
        <p:nvSpPr>
          <p:cNvPr id="118" name="Google Shape;118;p8"/>
          <p:cNvSpPr txBox="1"/>
          <p:nvPr/>
        </p:nvSpPr>
        <p:spPr>
          <a:xfrm>
            <a:off x="2289204" y="2292618"/>
            <a:ext cx="1378500" cy="86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lang="en-US" sz="1000"/>
              <a:t>La costruzione di conoscenze mediante le interazioni sociali e la cultura</a:t>
            </a:r>
            <a:endParaRPr sz="1000"/>
          </a:p>
        </p:txBody>
      </p:sp>
      <p:sp>
        <p:nvSpPr>
          <p:cNvPr id="119" name="Google Shape;119;p8"/>
          <p:cNvSpPr txBox="1"/>
          <p:nvPr/>
        </p:nvSpPr>
        <p:spPr>
          <a:xfrm>
            <a:off x="2317072" y="3429000"/>
            <a:ext cx="1378506" cy="10156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lang="en-US" sz="1000"/>
              <a:t>L’apprendimento contestuale in cui il significato è creato attraverso attività reali negli ambienti di insegnamento</a:t>
            </a:r>
            <a:endParaRPr b="0" i="0" sz="1400" u="none" cap="none" strike="noStrike">
              <a:solidFill>
                <a:srgbClr val="000000"/>
              </a:solidFill>
              <a:latin typeface="Arial"/>
              <a:ea typeface="Arial"/>
              <a:cs typeface="Arial"/>
              <a:sym typeface="Arial"/>
            </a:endParaRPr>
          </a:p>
        </p:txBody>
      </p:sp>
      <p:sp>
        <p:nvSpPr>
          <p:cNvPr id="120" name="Google Shape;120;p8"/>
          <p:cNvSpPr txBox="1"/>
          <p:nvPr/>
        </p:nvSpPr>
        <p:spPr>
          <a:xfrm>
            <a:off x="2361459" y="4715521"/>
            <a:ext cx="1378500" cy="1015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lang="en-US" sz="1000"/>
              <a:t>L’apprendimento collaborativo con gruppi o persone centrato su un interesse o una professione comuni</a:t>
            </a:r>
            <a:endParaRPr sz="1000"/>
          </a:p>
        </p:txBody>
      </p:sp>
      <p:sp>
        <p:nvSpPr>
          <p:cNvPr id="121" name="Google Shape;121;p8"/>
          <p:cNvSpPr txBox="1"/>
          <p:nvPr/>
        </p:nvSpPr>
        <p:spPr>
          <a:xfrm>
            <a:off x="2289200" y="5876225"/>
            <a:ext cx="1499100" cy="86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lang="en-US" sz="1000"/>
              <a:t>Le comunità incentrate sulla creazione di conoscenza collettiva tramite le attività basate sulla comunità</a:t>
            </a:r>
            <a:endParaRPr sz="1000"/>
          </a:p>
        </p:txBody>
      </p:sp>
      <p:sp>
        <p:nvSpPr>
          <p:cNvPr id="122" name="Google Shape;122;p8"/>
          <p:cNvSpPr txBox="1"/>
          <p:nvPr/>
        </p:nvSpPr>
        <p:spPr>
          <a:xfrm>
            <a:off x="4104143" y="1308274"/>
            <a:ext cx="1577266" cy="307777"/>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lang="en-US">
                <a:solidFill>
                  <a:srgbClr val="E0CC1B"/>
                </a:solidFill>
              </a:rPr>
              <a:t>Costruttivismo</a:t>
            </a:r>
            <a:endParaRPr b="0" i="0" sz="1400" u="none" cap="none" strike="noStrike">
              <a:solidFill>
                <a:srgbClr val="000000"/>
              </a:solidFill>
              <a:latin typeface="Arial"/>
              <a:ea typeface="Arial"/>
              <a:cs typeface="Arial"/>
              <a:sym typeface="Arial"/>
            </a:endParaRPr>
          </a:p>
        </p:txBody>
      </p:sp>
      <p:sp>
        <p:nvSpPr>
          <p:cNvPr id="123" name="Google Shape;123;p8"/>
          <p:cNvSpPr txBox="1"/>
          <p:nvPr/>
        </p:nvSpPr>
        <p:spPr>
          <a:xfrm>
            <a:off x="3966442" y="2477284"/>
            <a:ext cx="1577400" cy="523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lang="en-US">
                <a:solidFill>
                  <a:srgbClr val="DE8431"/>
                </a:solidFill>
              </a:rPr>
              <a:t>Costruttivismo sociale</a:t>
            </a:r>
            <a:endParaRPr b="0" i="0" sz="1400" u="none" cap="none" strike="noStrike">
              <a:solidFill>
                <a:srgbClr val="000000"/>
              </a:solidFill>
              <a:latin typeface="Arial"/>
              <a:ea typeface="Arial"/>
              <a:cs typeface="Arial"/>
              <a:sym typeface="Arial"/>
            </a:endParaRPr>
          </a:p>
        </p:txBody>
      </p:sp>
      <p:sp>
        <p:nvSpPr>
          <p:cNvPr id="124" name="Google Shape;124;p8"/>
          <p:cNvSpPr txBox="1"/>
          <p:nvPr/>
        </p:nvSpPr>
        <p:spPr>
          <a:xfrm>
            <a:off x="4012850" y="3675225"/>
            <a:ext cx="1577400" cy="523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lang="en-US">
                <a:solidFill>
                  <a:srgbClr val="E55956"/>
                </a:solidFill>
              </a:rPr>
              <a:t>Apprendimento situato</a:t>
            </a:r>
            <a:endParaRPr b="0" i="0" sz="1400" u="none" cap="none" strike="noStrike">
              <a:solidFill>
                <a:srgbClr val="000000"/>
              </a:solidFill>
              <a:latin typeface="Arial"/>
              <a:ea typeface="Arial"/>
              <a:cs typeface="Arial"/>
              <a:sym typeface="Arial"/>
            </a:endParaRPr>
          </a:p>
        </p:txBody>
      </p:sp>
      <p:sp>
        <p:nvSpPr>
          <p:cNvPr id="125" name="Google Shape;125;p8"/>
          <p:cNvSpPr txBox="1"/>
          <p:nvPr/>
        </p:nvSpPr>
        <p:spPr>
          <a:xfrm>
            <a:off x="3966442" y="4806337"/>
            <a:ext cx="1530900" cy="523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lang="en-US">
                <a:solidFill>
                  <a:srgbClr val="41C686"/>
                </a:solidFill>
              </a:rPr>
              <a:t>Comunità di pratica</a:t>
            </a:r>
            <a:endParaRPr b="0" i="0" sz="1400" u="none" cap="none" strike="noStrike">
              <a:solidFill>
                <a:srgbClr val="000000"/>
              </a:solidFill>
              <a:latin typeface="Arial"/>
              <a:ea typeface="Arial"/>
              <a:cs typeface="Arial"/>
              <a:sym typeface="Arial"/>
            </a:endParaRPr>
          </a:p>
        </p:txBody>
      </p:sp>
      <p:sp>
        <p:nvSpPr>
          <p:cNvPr id="126" name="Google Shape;126;p8"/>
          <p:cNvSpPr txBox="1"/>
          <p:nvPr/>
        </p:nvSpPr>
        <p:spPr>
          <a:xfrm>
            <a:off x="4042050" y="5977956"/>
            <a:ext cx="1808100" cy="5232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lang="en-US">
                <a:solidFill>
                  <a:srgbClr val="BE6BE7"/>
                </a:solidFill>
              </a:rPr>
              <a:t>Comunità di </a:t>
            </a:r>
            <a:r>
              <a:rPr b="1" lang="en-US">
                <a:solidFill>
                  <a:srgbClr val="BE6BE7"/>
                </a:solidFill>
              </a:rPr>
              <a:t>apprendimento</a:t>
            </a:r>
            <a:endParaRPr b="0" i="0" sz="1400" u="none" cap="none" strike="noStrike">
              <a:solidFill>
                <a:srgbClr val="000000"/>
              </a:solidFill>
              <a:latin typeface="Arial"/>
              <a:ea typeface="Arial"/>
              <a:cs typeface="Arial"/>
              <a:sym typeface="Arial"/>
            </a:endParaRPr>
          </a:p>
        </p:txBody>
      </p:sp>
      <p:sp>
        <p:nvSpPr>
          <p:cNvPr id="127" name="Google Shape;127;p8"/>
          <p:cNvSpPr txBox="1"/>
          <p:nvPr/>
        </p:nvSpPr>
        <p:spPr>
          <a:xfrm>
            <a:off x="8104925" y="3528325"/>
            <a:ext cx="1499100" cy="73890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lang="en-US">
                <a:solidFill>
                  <a:srgbClr val="343434"/>
                </a:solidFill>
              </a:rPr>
              <a:t>Modello dell’</a:t>
            </a:r>
            <a:endParaRPr b="1">
              <a:solidFill>
                <a:srgbClr val="343434"/>
              </a:solidFill>
            </a:endParaRPr>
          </a:p>
          <a:p>
            <a:pPr indent="0" lvl="0" marL="0" marR="0" rtl="0" algn="ctr">
              <a:lnSpc>
                <a:spcPct val="100000"/>
              </a:lnSpc>
              <a:spcBef>
                <a:spcPts val="0"/>
              </a:spcBef>
              <a:spcAft>
                <a:spcPts val="0"/>
              </a:spcAft>
              <a:buClr>
                <a:srgbClr val="000000"/>
              </a:buClr>
              <a:buSzPts val="1400"/>
              <a:buFont typeface="Arial"/>
              <a:buNone/>
            </a:pPr>
            <a:r>
              <a:rPr b="1" lang="en-US">
                <a:solidFill>
                  <a:srgbClr val="343434"/>
                </a:solidFill>
              </a:rPr>
              <a:t>apprendimento autentico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Definizione di apprendimento autentico</a:t>
            </a:r>
            <a:endParaRPr/>
          </a:p>
        </p:txBody>
      </p:sp>
      <p:sp>
        <p:nvSpPr>
          <p:cNvPr id="134" name="Google Shape;134;p9"/>
          <p:cNvSpPr txBox="1"/>
          <p:nvPr>
            <p:ph idx="1" type="body"/>
          </p:nvPr>
        </p:nvSpPr>
        <p:spPr>
          <a:xfrm>
            <a:off x="362150" y="1142025"/>
            <a:ext cx="11520600" cy="5116200"/>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1000"/>
              </a:spcBef>
              <a:spcAft>
                <a:spcPts val="0"/>
              </a:spcAft>
              <a:buSzPts val="2200"/>
              <a:buNone/>
            </a:pPr>
            <a:r>
              <a:rPr lang="en-US" sz="3100"/>
              <a:t>ll quadro TINKER adotta un modello di apprendimento autentico, che pone in evidenza la </a:t>
            </a:r>
            <a:r>
              <a:rPr b="1" lang="en-US" sz="3400">
                <a:solidFill>
                  <a:schemeClr val="accent1"/>
                </a:solidFill>
              </a:rPr>
              <a:t>risoluzione dei problemi reali</a:t>
            </a:r>
            <a:r>
              <a:rPr lang="en-US" sz="3400"/>
              <a:t> </a:t>
            </a:r>
            <a:r>
              <a:rPr b="1" lang="en-US" sz="3400"/>
              <a:t>e l’applicazione delle </a:t>
            </a:r>
            <a:r>
              <a:rPr b="1" lang="en-US" sz="3400">
                <a:solidFill>
                  <a:schemeClr val="accent1"/>
                </a:solidFill>
              </a:rPr>
              <a:t>conoscenze in contesti pratici</a:t>
            </a:r>
            <a:r>
              <a:rPr lang="en-US" sz="3400">
                <a:solidFill>
                  <a:schemeClr val="dk1"/>
                </a:solidFill>
              </a:rPr>
              <a:t>.</a:t>
            </a:r>
            <a:endParaRPr sz="3400">
              <a:solidFill>
                <a:schemeClr val="dk1"/>
              </a:solidFill>
            </a:endParaRPr>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Il modello è costituito da nove elementi, considerati anche </a:t>
            </a:r>
            <a:r>
              <a:rPr i="1" lang="en-US" sz="3100"/>
              <a:t>linee guida per la progettazione</a:t>
            </a:r>
            <a:r>
              <a:rPr lang="en-US" sz="3100"/>
              <a:t> piuttosto che caratteristiche obbligatorie. </a:t>
            </a:r>
            <a:endParaRPr sz="3100"/>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Qualsiasi ambiente di apprendimento può essere considerato, in misura maggiore o minore, autentico, di conseguenza gli elementi dovrebbero essere considerati come esistenti lungo una scala.</a:t>
            </a:r>
            <a:endParaRPr/>
          </a:p>
          <a:p>
            <a:pPr indent="0" lvl="0" marL="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203200" lvl="0" marL="571500" marR="0" rtl="0" algn="just">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2014-07-11T09:12:14Z</dcterms:created>
  <dc:creator>2Fast4u</dc:creator>
</cp:coreProperties>
</file>